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8A_E005A0E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8"/>
  </p:notesMasterIdLst>
  <p:sldIdLst>
    <p:sldId id="426" r:id="rId3"/>
    <p:sldId id="394" r:id="rId4"/>
    <p:sldId id="397" r:id="rId5"/>
    <p:sldId id="413" r:id="rId6"/>
    <p:sldId id="415" r:id="rId7"/>
    <p:sldId id="414" r:id="rId8"/>
    <p:sldId id="419" r:id="rId9"/>
    <p:sldId id="420" r:id="rId10"/>
    <p:sldId id="398" r:id="rId11"/>
    <p:sldId id="408" r:id="rId12"/>
    <p:sldId id="430" r:id="rId13"/>
    <p:sldId id="425" r:id="rId14"/>
    <p:sldId id="427" r:id="rId15"/>
    <p:sldId id="428" r:id="rId16"/>
    <p:sldId id="429" r:id="rId1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F68EEC-FBDE-E722-0CC6-B83ED82CCF7B}" name="LAURA MARIE LUFRAY" initials="LML" userId="S::laura.lufray@studbocconi.it::833e1157-c76e-49fb-b396-bcde2f57f42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6"/>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modernComment_18A_E005A0E5.xml><?xml version="1.0" encoding="utf-8"?>
<p188:cmLst xmlns:a="http://schemas.openxmlformats.org/drawingml/2006/main" xmlns:r="http://schemas.openxmlformats.org/officeDocument/2006/relationships" xmlns:p188="http://schemas.microsoft.com/office/powerpoint/2018/8/main">
  <p188:cm id="{1F3D8456-B856-4557-9A96-0CF5FCFA1466}" authorId="{B3F68EEC-FBDE-E722-0CC6-B83ED82CCF7B}" created="2022-06-23T11:56:37.443">
    <pc:sldMkLst xmlns:pc="http://schemas.microsoft.com/office/powerpoint/2013/main/command">
      <pc:docMk/>
      <pc:sldMk cId="3758465253" sldId="394"/>
    </pc:sldMkLst>
    <p188:txBody>
      <a:bodyPr/>
      <a:lstStyle/>
      <a:p>
        <a:r>
          <a:rPr lang="it-IT"/>
          <a:t>Show a concrete application related to the interaction Productivity and intangible investments in NL and FRA.
The example on intangibles
- how we define them;
- what we find in the comparison NL-FRA.
NPBs might develop concrete policy research project ideas to test empirically our data, we offer technical support to do so.
See Appendix 3 for results.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9EAA8-7A7D-FC4E-A0F3-58BC754F0ABE}" type="datetimeFigureOut">
              <a:rPr lang="en-US" smtClean="0"/>
              <a:t>6/29/22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AE4B0-B141-8346-A9AE-F84333D285FE}" type="slidenum">
              <a:rPr lang="en-US" smtClean="0"/>
              <a:t>‹#›</a:t>
            </a:fld>
            <a:endParaRPr lang="en-US"/>
          </a:p>
        </p:txBody>
      </p:sp>
    </p:spTree>
    <p:extLst>
      <p:ext uri="{BB962C8B-B14F-4D97-AF65-F5344CB8AC3E}">
        <p14:creationId xmlns:p14="http://schemas.microsoft.com/office/powerpoint/2010/main" val="200914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Introduction </a:t>
            </a:r>
          </a:p>
          <a:p>
            <a:r>
              <a:rPr lang="en-GB"/>
              <a:t>Motivation </a:t>
            </a:r>
          </a:p>
          <a:p>
            <a:r>
              <a:rPr lang="en-GB"/>
              <a:t>Architecture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56297B-3B8E-46B4-B825-F68F721708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143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Knowledge intensity is defined as a reaggregation of industry codes, based on their share of R&amp;D and ICT intensity. Provided by Eurostat.</a:t>
            </a:r>
          </a:p>
          <a:p>
            <a:r>
              <a:rPr lang="en-US"/>
              <a:t>We can show a time trend where for knowledge intensive sectors, concentration in profits is increasing more than the total economy, while wages are stagnating (again for NL and FR). Could be sign of problems of distribution coming from </a:t>
            </a:r>
            <a:r>
              <a:rPr lang="en-US" err="1"/>
              <a:t>intangibels</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24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Knowledge intensity is defined as a reaggregation of industry codes, based on their share of R&amp;D and ICT intensity. Provided by Eurostat.</a:t>
            </a:r>
          </a:p>
          <a:p>
            <a:r>
              <a:rPr lang="en-US"/>
              <a:t>We can show a time trend where for knowledge intensive sectors, concentration in profits is increasing more than the total economy, while wages are stagnating (again for NL and FR). Could be sign of problems of distribution coming from </a:t>
            </a:r>
            <a:r>
              <a:rPr lang="en-US" err="1"/>
              <a:t>intangibels</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81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Knowledge intensity is defined as a reaggregation of industry codes, based on their share of R&amp;D and ICT intensity. Provided by Eurostat.</a:t>
            </a:r>
          </a:p>
          <a:p>
            <a:r>
              <a:rPr lang="en-US"/>
              <a:t>We can show a time trend where for knowledge intensive sectors, concentration in profits is increasing more than the total economy, while wages are stagnating (again for NL and FR). Could be sign of problems of distribution coming from </a:t>
            </a:r>
            <a:r>
              <a:rPr lang="en-US" err="1"/>
              <a:t>intangibels</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90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Bef>
                <a:spcPct val="20000"/>
              </a:spcBef>
            </a:pPr>
            <a:r>
              <a:rPr lang="en-US">
                <a:ea typeface="Calibri"/>
                <a:cs typeface="Calibri"/>
              </a:rPr>
              <a:t>1. </a:t>
            </a:r>
            <a:r>
              <a:rPr lang="en-US"/>
              <a:t>Investment in concessions, patents, </a:t>
            </a:r>
            <a:r>
              <a:rPr lang="en-US" err="1"/>
              <a:t>licences</a:t>
            </a:r>
            <a:r>
              <a:rPr lang="en-US"/>
              <a:t>, trademarks and similar rights: comes from SBS, and it is the part of investment that is devoted to purchasing </a:t>
            </a:r>
            <a:r>
              <a:rPr lang="en-US" err="1"/>
              <a:t>licences</a:t>
            </a:r>
            <a:r>
              <a:rPr lang="en-US"/>
              <a:t>, patents, rights to use intellectual property</a:t>
            </a:r>
          </a:p>
          <a:p>
            <a:pPr lvl="2">
              <a:spcBef>
                <a:spcPct val="20000"/>
              </a:spcBef>
            </a:pPr>
            <a:r>
              <a:rPr lang="en-US">
                <a:ea typeface="Calibri"/>
                <a:cs typeface="Calibri"/>
              </a:rPr>
              <a:t>2. Cumulating investment through the years and assuming a rate of depreciation, we can estimate capital (this is called the perpetual inventory method).</a:t>
            </a:r>
          </a:p>
          <a:p>
            <a:pPr lvl="2">
              <a:spcBef>
                <a:spcPct val="20000"/>
              </a:spcBef>
            </a:pPr>
            <a:r>
              <a:rPr lang="en-US">
                <a:ea typeface="Calibri"/>
                <a:cs typeface="Calibri"/>
              </a:rPr>
              <a:t>3. From a set of survey questions (</a:t>
            </a:r>
            <a:r>
              <a:rPr lang="en-US" err="1">
                <a:ea typeface="Calibri"/>
                <a:cs typeface="Calibri"/>
              </a:rPr>
              <a:t>eg</a:t>
            </a:r>
            <a:r>
              <a:rPr lang="en-US">
                <a:ea typeface="Calibri"/>
                <a:cs typeface="Calibri"/>
              </a:rPr>
              <a:t> did your firm adopt new marketing practices? did you introduce changes into work organization? Did you develop a new product?) and other covariates (such as firm size, age, </a:t>
            </a:r>
            <a:r>
              <a:rPr lang="en-US" err="1">
                <a:ea typeface="Calibri"/>
                <a:cs typeface="Calibri"/>
              </a:rPr>
              <a:t>etc</a:t>
            </a:r>
            <a:r>
              <a:rPr lang="en-US">
                <a:ea typeface="Calibri"/>
                <a:cs typeface="Calibri"/>
              </a:rPr>
              <a:t>) we estimate a probability of innovating (through a </a:t>
            </a:r>
            <a:r>
              <a:rPr lang="en-US" err="1">
                <a:ea typeface="Calibri"/>
                <a:cs typeface="Calibri"/>
              </a:rPr>
              <a:t>Probit</a:t>
            </a:r>
            <a:r>
              <a:rPr lang="en-US">
                <a:ea typeface="Calibri"/>
                <a:cs typeface="Calibri"/>
              </a:rPr>
              <a:t> model) that is a proxy of the value of the intangible capital present in the firm. </a:t>
            </a:r>
          </a:p>
          <a:p>
            <a:pPr lvl="2">
              <a:spcBef>
                <a:spcPct val="20000"/>
              </a:spcBef>
            </a:pPr>
            <a:r>
              <a:rPr lang="en-US">
                <a:ea typeface="Calibri"/>
                <a:cs typeface="Calibri"/>
              </a:rPr>
              <a:t>This is done by extracting survey indicators that are available in multiple countries and by harmonizing them so to have a comparable variable.</a:t>
            </a:r>
          </a:p>
          <a:p>
            <a:pPr lvl="2">
              <a:spcBef>
                <a:spcPct val="20000"/>
              </a:spcBef>
            </a:pPr>
            <a:r>
              <a:rPr lang="en-US">
                <a:ea typeface="Calibri"/>
                <a:cs typeface="Calibri"/>
              </a:rPr>
              <a:t>4. As a proxy of ICT intensity, we compute the % of workers using a computer every day in the work force.</a:t>
            </a:r>
          </a:p>
          <a:p>
            <a:pPr lvl="2">
              <a:spcBef>
                <a:spcPct val="20000"/>
              </a:spcBef>
            </a:pPr>
            <a:r>
              <a:rPr lang="en-US">
                <a:ea typeface="Calibri"/>
                <a:cs typeface="Calibri"/>
              </a:rPr>
              <a:t>5. This a measure of R&amp;D expenditure / total revenues.</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52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Intangibels</a:t>
            </a:r>
            <a:r>
              <a:rPr lang="en-US"/>
              <a:t> are positively correlated with productivity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79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Intangibles are very concentrated in the largest firms.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4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By using other indicators we can get a more nuanced picture:</a:t>
            </a:r>
          </a:p>
          <a:p>
            <a:r>
              <a:rPr lang="en-US">
                <a:ea typeface="Calibri"/>
                <a:cs typeface="Calibri"/>
              </a:rPr>
              <a:t>1- there remains </a:t>
            </a:r>
            <a:r>
              <a:rPr lang="en-US" err="1">
                <a:ea typeface="Calibri"/>
                <a:cs typeface="Calibri"/>
              </a:rPr>
              <a:t>possitive</a:t>
            </a:r>
            <a:r>
              <a:rPr lang="en-US">
                <a:ea typeface="Calibri"/>
                <a:cs typeface="Calibri"/>
              </a:rPr>
              <a:t> correlation, but we see that it is less than before: R&amp;D in France is mainly carried out by small subsidiaries that are controlled by larger corporations. Profits/size and revenues do not vary too much by ICT intensity as most firms are relatively ICT intensive. Innovation capital is still very skewed.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43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Mainly driven by the ICT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26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Unclear whether they are correlated with markups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Knowledge intensity is defined as a reaggregation of industry codes, based on their share of R&amp;D and ICT intensity. Provided by Eurostat.</a:t>
            </a:r>
          </a:p>
          <a:p>
            <a:r>
              <a:rPr lang="en-US"/>
              <a:t>We can show a time trend where for knowledge intensive sectors, concentration in profits is increasing more than the total economy, while wages are stagnating (again for NL and FR). Could be sign of problems of distribution coming from </a:t>
            </a:r>
            <a:r>
              <a:rPr lang="en-US" err="1"/>
              <a:t>intangibels</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Knowledge intensity is defined as a reaggregation of industry codes, based on their share of R&amp;D and ICT intensity. Provided by Eurostat.</a:t>
            </a:r>
          </a:p>
          <a:p>
            <a:r>
              <a:rPr lang="en-US"/>
              <a:t>We can show a time trend where for knowledge intensive sectors, concentration in profits is increasing more than the total economy, while wages are stagnating (again for NL and FR). Could be sign of problems of distribution coming from </a:t>
            </a:r>
            <a:r>
              <a:rPr lang="en-US" err="1"/>
              <a:t>intangibels</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C8045-BA2B-4D47-BE41-1D3EDDC1A2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3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87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307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518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bwMode="auto">
          <a:xfrm>
            <a:off x="0" y="3043896"/>
            <a:ext cx="12192000"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3" name="Content Placeholder 2"/>
          <p:cNvSpPr>
            <a:spLocks noGrp="1"/>
          </p:cNvSpPr>
          <p:nvPr>
            <p:ph sz="quarter" idx="10" hasCustomPrompt="1"/>
          </p:nvPr>
        </p:nvSpPr>
        <p:spPr>
          <a:xfrm>
            <a:off x="6768377" y="2400235"/>
            <a:ext cx="4925484" cy="1944687"/>
          </a:xfrm>
          <a:solidFill>
            <a:schemeClr val="bg1"/>
          </a:solidFill>
          <a:ln w="28575">
            <a:solidFill>
              <a:schemeClr val="tx2"/>
            </a:solidFill>
          </a:ln>
        </p:spPr>
        <p:txBody>
          <a:bodyPr/>
          <a:lstStyle>
            <a:lvl1pPr marL="0" indent="0">
              <a:buNone/>
              <a:defRPr/>
            </a:lvl1pPr>
          </a:lstStyle>
          <a:p>
            <a:pPr lvl="0"/>
            <a:r>
              <a:rPr lang="en-GB"/>
              <a:t>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800" y="1196752"/>
            <a:ext cx="10789920" cy="810768"/>
          </a:xfrm>
          <a:prstGeom prst="rect">
            <a:avLst/>
          </a:prstGeom>
        </p:spPr>
      </p:pic>
    </p:spTree>
    <p:extLst>
      <p:ext uri="{BB962C8B-B14F-4D97-AF65-F5344CB8AC3E}">
        <p14:creationId xmlns:p14="http://schemas.microsoft.com/office/powerpoint/2010/main" val="329432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auto">
          <a:xfrm>
            <a:off x="0" y="3043896"/>
            <a:ext cx="12192000"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eaLnBrk="0" fontAlgn="base" hangingPunct="0">
              <a:spcBef>
                <a:spcPct val="50000"/>
              </a:spcBef>
              <a:spcAft>
                <a:spcPct val="0"/>
              </a:spcAft>
            </a:pPr>
            <a:endParaRPr lang="en-GB" sz="1800">
              <a:solidFill>
                <a:prstClr val="black"/>
              </a:solidFill>
              <a:latin typeface="Arial" charset="0"/>
              <a:ea typeface="ヒラギノ角ゴ Pro W3" pitchFamily="-64" charset="-128"/>
            </a:endParaRPr>
          </a:p>
        </p:txBody>
      </p:sp>
      <p:sp>
        <p:nvSpPr>
          <p:cNvPr id="3" name="Content Placeholder 2"/>
          <p:cNvSpPr>
            <a:spLocks noGrp="1"/>
          </p:cNvSpPr>
          <p:nvPr>
            <p:ph sz="quarter" idx="10" hasCustomPrompt="1"/>
          </p:nvPr>
        </p:nvSpPr>
        <p:spPr>
          <a:xfrm>
            <a:off x="6768377" y="2400235"/>
            <a:ext cx="4925484" cy="1944687"/>
          </a:xfrm>
          <a:solidFill>
            <a:schemeClr val="bg1"/>
          </a:solidFill>
          <a:ln w="28575">
            <a:solidFill>
              <a:schemeClr val="tx2"/>
            </a:solidFill>
          </a:ln>
        </p:spPr>
        <p:txBody>
          <a:bodyPr/>
          <a:lstStyle>
            <a:lvl1pPr marL="0" indent="0">
              <a:buNone/>
              <a:defRPr/>
            </a:lvl1pPr>
          </a:lstStyle>
          <a:p>
            <a:pPr lvl="0"/>
            <a:r>
              <a:rPr lang="en-GB"/>
              <a:t>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800" y="1196752"/>
            <a:ext cx="10789920" cy="810768"/>
          </a:xfrm>
          <a:prstGeom prst="rect">
            <a:avLst/>
          </a:prstGeom>
        </p:spPr>
      </p:pic>
    </p:spTree>
    <p:extLst>
      <p:ext uri="{BB962C8B-B14F-4D97-AF65-F5344CB8AC3E}">
        <p14:creationId xmlns:p14="http://schemas.microsoft.com/office/powerpoint/2010/main" val="84111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 Title">
    <p:spTree>
      <p:nvGrpSpPr>
        <p:cNvPr id="1" name=""/>
        <p:cNvGrpSpPr/>
        <p:nvPr/>
      </p:nvGrpSpPr>
      <p:grpSpPr>
        <a:xfrm>
          <a:off x="0" y="0"/>
          <a:ext cx="0" cy="0"/>
          <a:chOff x="0" y="0"/>
          <a:chExt cx="0" cy="0"/>
        </a:xfrm>
      </p:grpSpPr>
      <p:sp>
        <p:nvSpPr>
          <p:cNvPr id="8" name="Rectangle 7"/>
          <p:cNvSpPr/>
          <p:nvPr userDrawn="1"/>
        </p:nvSpPr>
        <p:spPr bwMode="auto">
          <a:xfrm>
            <a:off x="0" y="3043896"/>
            <a:ext cx="12192000"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eaLnBrk="0" fontAlgn="base" hangingPunct="0">
              <a:spcBef>
                <a:spcPct val="50000"/>
              </a:spcBef>
              <a:spcAft>
                <a:spcPct val="0"/>
              </a:spcAft>
            </a:pPr>
            <a:endParaRPr lang="en-GB" sz="1800">
              <a:solidFill>
                <a:prstClr val="black"/>
              </a:solidFill>
              <a:latin typeface="Arial" charset="0"/>
              <a:ea typeface="ヒラギノ角ゴ Pro W3" pitchFamily="-64" charset="-128"/>
            </a:endParaRPr>
          </a:p>
        </p:txBody>
      </p:sp>
      <p:sp>
        <p:nvSpPr>
          <p:cNvPr id="3" name="Content Placeholder 2"/>
          <p:cNvSpPr>
            <a:spLocks noGrp="1"/>
          </p:cNvSpPr>
          <p:nvPr>
            <p:ph sz="quarter" idx="10" hasCustomPrompt="1"/>
          </p:nvPr>
        </p:nvSpPr>
        <p:spPr>
          <a:xfrm>
            <a:off x="1007436" y="2400235"/>
            <a:ext cx="7670913" cy="1944687"/>
          </a:xfrm>
          <a:solidFill>
            <a:schemeClr val="bg1"/>
          </a:solidFill>
          <a:ln w="28575">
            <a:solidFill>
              <a:schemeClr val="tx2"/>
            </a:solidFill>
          </a:ln>
        </p:spPr>
        <p:txBody>
          <a:bodyPr/>
          <a:lstStyle>
            <a:lvl1pPr marL="0" indent="0">
              <a:buNone/>
              <a:defRPr/>
            </a:lvl1pPr>
          </a:lstStyle>
          <a:p>
            <a:pPr lvl="0"/>
            <a:r>
              <a:rPr lang="en-GB"/>
              <a:t>Title </a:t>
            </a:r>
          </a:p>
        </p:txBody>
      </p:sp>
      <p:sp>
        <p:nvSpPr>
          <p:cNvPr id="4" name="Fußzeilenplatzhalter 3">
            <a:extLst>
              <a:ext uri="{FF2B5EF4-FFF2-40B4-BE49-F238E27FC236}">
                <a16:creationId xmlns:a16="http://schemas.microsoft.com/office/drawing/2014/main" id="{053B231E-3BB5-4B06-929A-988BF1BFD754}"/>
              </a:ext>
            </a:extLst>
          </p:cNvPr>
          <p:cNvSpPr>
            <a:spLocks noGrp="1"/>
          </p:cNvSpPr>
          <p:nvPr>
            <p:ph type="ftr" sz="quarter" idx="12"/>
          </p:nvPr>
        </p:nvSpPr>
        <p:spPr>
          <a:xfrm>
            <a:off x="4165599" y="6356351"/>
            <a:ext cx="4512748" cy="365125"/>
          </a:xfrm>
        </p:spPr>
        <p:txBody>
          <a:bodyPr/>
          <a:lstStyle/>
          <a:p>
            <a:endParaRPr lang="en-GB">
              <a:solidFill>
                <a:prstClr val="black">
                  <a:tint val="75000"/>
                </a:prstClr>
              </a:solidFill>
            </a:endParaRPr>
          </a:p>
        </p:txBody>
      </p:sp>
      <p:sp>
        <p:nvSpPr>
          <p:cNvPr id="10" name="Foliennummernplatzhalter 13">
            <a:extLst>
              <a:ext uri="{FF2B5EF4-FFF2-40B4-BE49-F238E27FC236}">
                <a16:creationId xmlns:a16="http://schemas.microsoft.com/office/drawing/2014/main" id="{9380BBF1-D491-4A50-A5F8-6ED80D4D81E1}"/>
              </a:ext>
            </a:extLst>
          </p:cNvPr>
          <p:cNvSpPr>
            <a:spLocks noGrp="1"/>
          </p:cNvSpPr>
          <p:nvPr>
            <p:ph type="sldNum" sz="quarter" idx="13"/>
          </p:nvPr>
        </p:nvSpPr>
        <p:spPr>
          <a:xfrm>
            <a:off x="11618728" y="6538913"/>
            <a:ext cx="544512" cy="306685"/>
          </a:xfrm>
        </p:spPr>
        <p:txBody>
          <a:bodyPr/>
          <a:lstStyle>
            <a:lvl1pPr>
              <a:defRPr sz="900"/>
            </a:lvl1pPr>
          </a:lstStyle>
          <a:p>
            <a:fld id="{B0BF5FBA-7D5B-4A0A-AD9B-BC92B6CE2C62}" type="slidenum">
              <a:rPr lang="en-GB" smtClean="0">
                <a:solidFill>
                  <a:prstClr val="black">
                    <a:tint val="75000"/>
                  </a:prstClr>
                </a:solidFill>
              </a:rPr>
              <a:pPr/>
              <a:t>‹#›</a:t>
            </a:fld>
            <a:endParaRPr lang="en-GB">
              <a:solidFill>
                <a:prstClr val="black">
                  <a:tint val="75000"/>
                </a:prstClr>
              </a:solidFill>
            </a:endParaRPr>
          </a:p>
        </p:txBody>
      </p:sp>
      <p:sp>
        <p:nvSpPr>
          <p:cNvPr id="11" name="TextBox 3"/>
          <p:cNvSpPr txBox="1"/>
          <p:nvPr userDrawn="1"/>
        </p:nvSpPr>
        <p:spPr>
          <a:xfrm>
            <a:off x="9744406" y="6309765"/>
            <a:ext cx="2208245" cy="369332"/>
          </a:xfrm>
          <a:prstGeom prst="rect">
            <a:avLst/>
          </a:prstGeom>
          <a:noFill/>
        </p:spPr>
        <p:txBody>
          <a:bodyPr wrap="square" rtlCol="0">
            <a:spAutoFit/>
          </a:bodyPr>
          <a:lstStyle/>
          <a:p>
            <a:pPr algn="r"/>
            <a:r>
              <a:rPr lang="en-GB" sz="1300">
                <a:solidFill>
                  <a:srgbClr val="1F497D"/>
                </a:solidFill>
              </a:rPr>
              <a:t>www.comp-net.org</a:t>
            </a:r>
            <a:r>
              <a:rPr lang="en-GB" sz="1800">
                <a:solidFill>
                  <a:prstClr val="black"/>
                </a:solidFill>
              </a:rPr>
              <a:t> </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349" y="6416259"/>
            <a:ext cx="3264363" cy="24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96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6926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a:solidFill>
                <a:prstClr val="white"/>
              </a:solidFill>
            </a:endParaRPr>
          </a:p>
        </p:txBody>
      </p:sp>
      <p:sp>
        <p:nvSpPr>
          <p:cNvPr id="3" name="Content Placeholder 2"/>
          <p:cNvSpPr>
            <a:spLocks noGrp="1"/>
          </p:cNvSpPr>
          <p:nvPr>
            <p:ph idx="1"/>
          </p:nvPr>
        </p:nvSpPr>
        <p:spPr>
          <a:xfrm>
            <a:off x="609600" y="1600202"/>
            <a:ext cx="10972800" cy="3628999"/>
          </a:xfrm>
        </p:spPr>
        <p:txBody>
          <a:bodyPr/>
          <a:lstStyle/>
          <a:p>
            <a:pPr lvl="0"/>
            <a:r>
              <a:rPr lang="en-US"/>
              <a:t>Click to edit Master text styles</a:t>
            </a:r>
          </a:p>
        </p:txBody>
      </p:sp>
      <p:sp>
        <p:nvSpPr>
          <p:cNvPr id="4" name="TextBox 3"/>
          <p:cNvSpPr txBox="1"/>
          <p:nvPr userDrawn="1"/>
        </p:nvSpPr>
        <p:spPr>
          <a:xfrm>
            <a:off x="9744406" y="6309765"/>
            <a:ext cx="2208245" cy="369332"/>
          </a:xfrm>
          <a:prstGeom prst="rect">
            <a:avLst/>
          </a:prstGeom>
          <a:noFill/>
        </p:spPr>
        <p:txBody>
          <a:bodyPr wrap="square" rtlCol="0">
            <a:spAutoFit/>
          </a:bodyPr>
          <a:lstStyle/>
          <a:p>
            <a:pPr algn="r"/>
            <a:r>
              <a:rPr lang="en-GB" sz="1300">
                <a:solidFill>
                  <a:srgbClr val="1F497D"/>
                </a:solidFill>
              </a:rPr>
              <a:t>www.comp-net.org</a:t>
            </a:r>
            <a:r>
              <a:rPr lang="en-GB" sz="1800">
                <a:solidFill>
                  <a:prstClr val="black"/>
                </a:solidFill>
              </a:rPr>
              <a:t> </a:t>
            </a:r>
          </a:p>
        </p:txBody>
      </p:sp>
      <p:sp>
        <p:nvSpPr>
          <p:cNvPr id="5" name="Titel 4">
            <a:extLst>
              <a:ext uri="{FF2B5EF4-FFF2-40B4-BE49-F238E27FC236}">
                <a16:creationId xmlns:a16="http://schemas.microsoft.com/office/drawing/2014/main" id="{46B07265-4A94-47EC-BCE0-994EAA66A0B0}"/>
              </a:ext>
            </a:extLst>
          </p:cNvPr>
          <p:cNvSpPr>
            <a:spLocks noGrp="1"/>
          </p:cNvSpPr>
          <p:nvPr>
            <p:ph type="title" hasCustomPrompt="1"/>
          </p:nvPr>
        </p:nvSpPr>
        <p:spPr>
          <a:xfrm>
            <a:off x="239350" y="137319"/>
            <a:ext cx="11137237" cy="418058"/>
          </a:xfrm>
        </p:spPr>
        <p:txBody>
          <a:bodyPr>
            <a:noAutofit/>
          </a:bodyPr>
          <a:lstStyle>
            <a:lvl1pPr algn="l">
              <a:defRPr sz="2800">
                <a:solidFill>
                  <a:schemeClr val="bg1"/>
                </a:solidFill>
              </a:defRPr>
            </a:lvl1pPr>
          </a:lstStyle>
          <a:p>
            <a:r>
              <a:rPr lang="de-DE"/>
              <a:t>Title</a:t>
            </a:r>
            <a:endParaRPr lang="en-US"/>
          </a:p>
        </p:txBody>
      </p:sp>
      <p:sp>
        <p:nvSpPr>
          <p:cNvPr id="13" name="Fußzeilenplatzhalter 12">
            <a:extLst>
              <a:ext uri="{FF2B5EF4-FFF2-40B4-BE49-F238E27FC236}">
                <a16:creationId xmlns:a16="http://schemas.microsoft.com/office/drawing/2014/main" id="{B6832DD9-BB04-48F1-9CB2-76607200E166}"/>
              </a:ext>
            </a:extLst>
          </p:cNvPr>
          <p:cNvSpPr>
            <a:spLocks noGrp="1"/>
          </p:cNvSpPr>
          <p:nvPr>
            <p:ph type="ftr" sz="quarter" idx="11"/>
          </p:nvPr>
        </p:nvSpPr>
        <p:spPr>
          <a:xfrm>
            <a:off x="4165600" y="6356351"/>
            <a:ext cx="3860800" cy="365125"/>
          </a:xfrm>
        </p:spPr>
        <p:txBody>
          <a:bodyPr/>
          <a:lstStyle/>
          <a:p>
            <a:endParaRPr lang="en-GB">
              <a:solidFill>
                <a:prstClr val="black">
                  <a:tint val="75000"/>
                </a:prstClr>
              </a:solidFill>
            </a:endParaRPr>
          </a:p>
        </p:txBody>
      </p:sp>
      <p:sp>
        <p:nvSpPr>
          <p:cNvPr id="14" name="Foliennummernplatzhalter 13">
            <a:extLst>
              <a:ext uri="{FF2B5EF4-FFF2-40B4-BE49-F238E27FC236}">
                <a16:creationId xmlns:a16="http://schemas.microsoft.com/office/drawing/2014/main" id="{9A87F972-9698-4FDB-9E13-B86BED50FD35}"/>
              </a:ext>
            </a:extLst>
          </p:cNvPr>
          <p:cNvSpPr>
            <a:spLocks noGrp="1"/>
          </p:cNvSpPr>
          <p:nvPr>
            <p:ph type="sldNum" sz="quarter" idx="12"/>
          </p:nvPr>
        </p:nvSpPr>
        <p:spPr>
          <a:xfrm>
            <a:off x="11618728" y="6538913"/>
            <a:ext cx="544512" cy="306685"/>
          </a:xfrm>
        </p:spPr>
        <p:txBody>
          <a:bodyPr/>
          <a:lstStyle>
            <a:lvl1pPr>
              <a:defRPr sz="900"/>
            </a:lvl1pPr>
          </a:lstStyle>
          <a:p>
            <a:fld id="{B0BF5FBA-7D5B-4A0A-AD9B-BC92B6CE2C62}" type="slidenum">
              <a:rPr lang="en-GB" smtClean="0">
                <a:solidFill>
                  <a:prstClr val="black">
                    <a:tint val="75000"/>
                  </a:prstClr>
                </a:solidFill>
              </a:rPr>
              <a:pPr/>
              <a:t>‹#›</a:t>
            </a:fld>
            <a:endParaRPr lang="en-GB">
              <a:solidFill>
                <a:prstClr val="black">
                  <a:tint val="75000"/>
                </a:prstClr>
              </a:solidFill>
            </a:endParaRP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350" y="6416675"/>
            <a:ext cx="326813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57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43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73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856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90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61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33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04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64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970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5FBA-7D5B-4A0A-AD9B-BC92B6CE2C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4934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8A_E005A0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BA8636D-12E1-4684-AF06-8338158B4416}"/>
              </a:ext>
            </a:extLst>
          </p:cNvPr>
          <p:cNvSpPr>
            <a:spLocks noGrp="1"/>
          </p:cNvSpPr>
          <p:nvPr>
            <p:ph sz="quarter" idx="10"/>
          </p:nvPr>
        </p:nvSpPr>
        <p:spPr>
          <a:xfrm>
            <a:off x="6476830" y="3429001"/>
            <a:ext cx="3937171" cy="1885603"/>
          </a:xfrm>
        </p:spPr>
        <p:txBody>
          <a:bodyPr vert="horz" lIns="91440" tIns="45720" rIns="91440" bIns="45720" rtlCol="0" anchor="t">
            <a:normAutofit fontScale="70000" lnSpcReduction="20000"/>
          </a:bodyPr>
          <a:lstStyle/>
          <a:p>
            <a:pPr algn="ctr">
              <a:lnSpc>
                <a:spcPct val="150000"/>
              </a:lnSpc>
              <a:spcBef>
                <a:spcPts val="1368"/>
              </a:spcBef>
            </a:pPr>
            <a:r>
              <a:rPr lang="en-US" altLang="en-US" b="1">
                <a:latin typeface="Arial"/>
                <a:cs typeface="Arial"/>
              </a:rPr>
              <a:t>Prospective developments for innovation and competitiveness</a:t>
            </a:r>
            <a:endParaRPr lang="it-IT"/>
          </a:p>
        </p:txBody>
      </p:sp>
      <p:sp>
        <p:nvSpPr>
          <p:cNvPr id="3" name="Shape 78"/>
          <p:cNvSpPr>
            <a:spLocks noChangeArrowheads="1"/>
          </p:cNvSpPr>
          <p:nvPr/>
        </p:nvSpPr>
        <p:spPr bwMode="auto">
          <a:xfrm>
            <a:off x="2147211" y="4851821"/>
            <a:ext cx="281744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spcBef>
                <a:spcPts val="700"/>
              </a:spcBef>
              <a:buClr>
                <a:srgbClr val="003399"/>
              </a:buClr>
              <a:buSzPct val="100000"/>
              <a:buChar char="•"/>
              <a:defRPr sz="2200">
                <a:solidFill>
                  <a:srgbClr val="585858"/>
                </a:solidFill>
                <a:latin typeface="Arial" pitchFamily="34" charset="0"/>
                <a:ea typeface="MS PGothic" pitchFamily="34" charset="-128"/>
                <a:cs typeface="Arial" pitchFamily="34" charset="0"/>
                <a:sym typeface="Arial" pitchFamily="34" charset="0"/>
              </a:defRPr>
            </a:lvl1pPr>
            <a:lvl2pPr marL="742950" indent="-28575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2pPr>
            <a:lvl3pPr marL="11430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3pPr>
            <a:lvl4pPr marL="16002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4pPr>
            <a:lvl5pPr marL="20574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5pPr>
            <a:lvl6pPr marL="25146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6pPr>
            <a:lvl7pPr marL="29718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7pPr>
            <a:lvl8pPr marL="34290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8pPr>
            <a:lvl9pPr marL="38862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9pPr>
          </a:lstStyle>
          <a:p>
            <a:pPr algn="ctr" fontAlgn="base">
              <a:spcBef>
                <a:spcPct val="0"/>
              </a:spcBef>
              <a:spcAft>
                <a:spcPct val="0"/>
              </a:spcAft>
              <a:buClrTx/>
              <a:buSzTx/>
              <a:buNone/>
            </a:pPr>
            <a:r>
              <a:rPr lang="en-US" altLang="en-US" sz="2000" b="1">
                <a:solidFill>
                  <a:prstClr val="black"/>
                </a:solidFill>
              </a:rPr>
              <a:t>Filippo</a:t>
            </a:r>
            <a:r>
              <a:rPr lang="en-US" altLang="en-US" sz="1800" b="1">
                <a:solidFill>
                  <a:srgbClr val="003399"/>
                </a:solidFill>
              </a:rPr>
              <a:t> </a:t>
            </a:r>
            <a:r>
              <a:rPr lang="en-US" altLang="en-US" sz="2000" b="1">
                <a:solidFill>
                  <a:prstClr val="black"/>
                </a:solidFill>
              </a:rPr>
              <a:t>di Mauro</a:t>
            </a:r>
            <a:r>
              <a:rPr lang="en-GB" altLang="en-US" sz="2000" b="1">
                <a:solidFill>
                  <a:prstClr val="black"/>
                </a:solidFill>
              </a:rPr>
              <a:t> (*)</a:t>
            </a:r>
            <a:endParaRPr lang="en-US" altLang="en-US" sz="2000" b="1">
              <a:solidFill>
                <a:prstClr val="black"/>
              </a:solidFill>
            </a:endParaRPr>
          </a:p>
          <a:p>
            <a:pPr algn="ctr">
              <a:spcBef>
                <a:spcPct val="0"/>
              </a:spcBef>
              <a:buClrTx/>
              <a:buSzTx/>
              <a:buNone/>
            </a:pPr>
            <a:r>
              <a:rPr lang="en-GB" sz="1800" b="1" i="1">
                <a:solidFill>
                  <a:prstClr val="black"/>
                </a:solidFill>
              </a:rPr>
              <a:t>Chairman of CompNet</a:t>
            </a:r>
          </a:p>
          <a:p>
            <a:pPr fontAlgn="base">
              <a:spcBef>
                <a:spcPct val="0"/>
              </a:spcBef>
              <a:spcAft>
                <a:spcPct val="0"/>
              </a:spcAft>
              <a:buClrTx/>
              <a:buSzTx/>
              <a:buNone/>
            </a:pPr>
            <a:endParaRPr lang="en-US" altLang="en-US" sz="600" b="1">
              <a:solidFill>
                <a:srgbClr val="003399"/>
              </a:solidFill>
            </a:endParaRPr>
          </a:p>
        </p:txBody>
      </p:sp>
      <p:sp>
        <p:nvSpPr>
          <p:cNvPr id="4" name="Title 2"/>
          <p:cNvSpPr txBox="1">
            <a:spLocks/>
          </p:cNvSpPr>
          <p:nvPr/>
        </p:nvSpPr>
        <p:spPr bwMode="auto">
          <a:xfrm>
            <a:off x="6148862" y="5559093"/>
            <a:ext cx="4464496" cy="47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t"/>
          <a:lstStyle>
            <a:lvl1pPr algn="l" rtl="0" eaLnBrk="0" fontAlgn="base" hangingPunct="0">
              <a:lnSpc>
                <a:spcPts val="3600"/>
              </a:lnSpc>
              <a:spcBef>
                <a:spcPct val="0"/>
              </a:spcBef>
              <a:spcAft>
                <a:spcPct val="0"/>
              </a:spcAft>
              <a:defRPr sz="3200" b="1" baseline="0">
                <a:solidFill>
                  <a:schemeClr val="tx2"/>
                </a:solidFill>
                <a:latin typeface="Arial" charset="0"/>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gn="ctr">
              <a:lnSpc>
                <a:spcPct val="100000"/>
              </a:lnSpc>
              <a:spcBef>
                <a:spcPts val="0"/>
              </a:spcBef>
              <a:spcAft>
                <a:spcPts val="1200"/>
              </a:spcAft>
              <a:defRPr/>
            </a:pPr>
            <a:r>
              <a:rPr lang="fr-FR" sz="2000" b="0">
                <a:solidFill>
                  <a:prstClr val="black"/>
                </a:solidFill>
                <a:latin typeface="Arial"/>
                <a:cs typeface="Arial"/>
              </a:rPr>
              <a:t>30th June </a:t>
            </a:r>
            <a:r>
              <a:rPr lang="en-GB" sz="2000" b="0">
                <a:solidFill>
                  <a:prstClr val="black"/>
                </a:solidFill>
                <a:latin typeface="Arial"/>
                <a:cs typeface="Arial"/>
              </a:rPr>
              <a:t>2022</a:t>
            </a:r>
            <a:r>
              <a:rPr lang="it-IT" sz="2000" b="0">
                <a:solidFill>
                  <a:prstClr val="black"/>
                </a:solidFill>
                <a:latin typeface="Arial"/>
                <a:cs typeface="Arial"/>
              </a:rPr>
              <a:t>-Session 16.00</a:t>
            </a:r>
            <a:endParaRPr lang="en-US">
              <a:solidFill>
                <a:prstClr val="black"/>
              </a:solidFill>
            </a:endParaRPr>
          </a:p>
          <a:p>
            <a:pPr algn="ctr" eaLnBrk="1" hangingPunct="1">
              <a:lnSpc>
                <a:spcPct val="100000"/>
              </a:lnSpc>
              <a:spcBef>
                <a:spcPts val="0"/>
              </a:spcBef>
              <a:spcAft>
                <a:spcPts val="1200"/>
              </a:spcAft>
              <a:defRPr/>
            </a:pPr>
            <a:endParaRPr lang="en-GB" sz="2000" b="0">
              <a:solidFill>
                <a:prstClr val="black">
                  <a:lumMod val="65000"/>
                  <a:lumOff val="35000"/>
                </a:prstClr>
              </a:solidFill>
              <a:latin typeface="Arial" pitchFamily="34" charset="0"/>
              <a:cs typeface="Arial" pitchFamily="34" charset="0"/>
            </a:endParaRPr>
          </a:p>
        </p:txBody>
      </p:sp>
      <p:sp>
        <p:nvSpPr>
          <p:cNvPr id="6" name="Shape 78">
            <a:extLst>
              <a:ext uri="{FF2B5EF4-FFF2-40B4-BE49-F238E27FC236}">
                <a16:creationId xmlns:a16="http://schemas.microsoft.com/office/drawing/2014/main" id="{7AB9C621-62D8-C745-88B5-6B446AD8A3FE}"/>
              </a:ext>
            </a:extLst>
          </p:cNvPr>
          <p:cNvSpPr>
            <a:spLocks noChangeArrowheads="1"/>
          </p:cNvSpPr>
          <p:nvPr/>
        </p:nvSpPr>
        <p:spPr bwMode="auto">
          <a:xfrm>
            <a:off x="1915116" y="6036938"/>
            <a:ext cx="8243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t">
            <a:spAutoFit/>
          </a:bodyPr>
          <a:lstStyle>
            <a:lvl1pPr>
              <a:spcBef>
                <a:spcPts val="700"/>
              </a:spcBef>
              <a:buClr>
                <a:srgbClr val="003399"/>
              </a:buClr>
              <a:buSzPct val="100000"/>
              <a:buChar char="•"/>
              <a:defRPr sz="2200">
                <a:solidFill>
                  <a:srgbClr val="585858"/>
                </a:solidFill>
                <a:latin typeface="Arial" pitchFamily="34" charset="0"/>
                <a:ea typeface="MS PGothic" pitchFamily="34" charset="-128"/>
                <a:cs typeface="Arial" pitchFamily="34" charset="0"/>
                <a:sym typeface="Arial" pitchFamily="34" charset="0"/>
              </a:defRPr>
            </a:lvl1pPr>
            <a:lvl2pPr marL="742950" indent="-28575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2pPr>
            <a:lvl3pPr marL="11430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3pPr>
            <a:lvl4pPr marL="16002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4pPr>
            <a:lvl5pPr marL="20574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5pPr>
            <a:lvl6pPr marL="25146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6pPr>
            <a:lvl7pPr marL="29718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7pPr>
            <a:lvl8pPr marL="34290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8pPr>
            <a:lvl9pPr marL="38862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9pPr>
          </a:lstStyle>
          <a:p>
            <a:pPr fontAlgn="base">
              <a:spcBef>
                <a:spcPct val="0"/>
              </a:spcBef>
              <a:spcAft>
                <a:spcPct val="0"/>
              </a:spcAft>
              <a:buClrTx/>
              <a:buSzTx/>
              <a:buNone/>
            </a:pPr>
            <a:r>
              <a:rPr lang="en-GB" altLang="en-US" sz="1400" b="1">
                <a:solidFill>
                  <a:prstClr val="black"/>
                </a:solidFill>
                <a:latin typeface="Arial"/>
                <a:cs typeface="Arial"/>
              </a:rPr>
              <a:t>(*) with contribution from Eric </a:t>
            </a:r>
            <a:r>
              <a:rPr lang="en-GB" altLang="en-US" sz="1400" b="1" err="1">
                <a:solidFill>
                  <a:prstClr val="black"/>
                </a:solidFill>
                <a:latin typeface="Arial"/>
                <a:cs typeface="Arial"/>
              </a:rPr>
              <a:t>Bartelsman</a:t>
            </a:r>
            <a:r>
              <a:rPr lang="en-GB" altLang="en-US" sz="1400" b="1">
                <a:solidFill>
                  <a:prstClr val="black"/>
                </a:solidFill>
                <a:latin typeface="Arial"/>
                <a:cs typeface="Arial"/>
              </a:rPr>
              <a:t>, Mirja </a:t>
            </a:r>
            <a:r>
              <a:rPr lang="en-GB" altLang="en-US" sz="1400" b="1" err="1">
                <a:solidFill>
                  <a:prstClr val="black"/>
                </a:solidFill>
                <a:latin typeface="Arial"/>
                <a:cs typeface="Arial"/>
              </a:rPr>
              <a:t>Hälbig</a:t>
            </a:r>
            <a:r>
              <a:rPr lang="en-GB" altLang="en-US" sz="1400" b="1">
                <a:solidFill>
                  <a:prstClr val="black"/>
                </a:solidFill>
                <a:latin typeface="Arial"/>
                <a:cs typeface="Arial"/>
              </a:rPr>
              <a:t>, Laura Marie </a:t>
            </a:r>
            <a:r>
              <a:rPr lang="en-GB" altLang="en-US" sz="1400" b="1" err="1">
                <a:solidFill>
                  <a:prstClr val="black"/>
                </a:solidFill>
                <a:latin typeface="Arial"/>
                <a:cs typeface="Arial"/>
              </a:rPr>
              <a:t>Lufray</a:t>
            </a:r>
            <a:r>
              <a:rPr lang="en-GB" altLang="en-US" sz="1400" b="1">
                <a:solidFill>
                  <a:prstClr val="black"/>
                </a:solidFill>
                <a:latin typeface="Arial"/>
                <a:cs typeface="Arial"/>
              </a:rPr>
              <a:t> and Alessandro Zona Mattioli</a:t>
            </a:r>
            <a:endParaRPr lang="en-GB" sz="1400" b="1" i="1">
              <a:solidFill>
                <a:prstClr val="black"/>
              </a:solidFill>
              <a:latin typeface="Arial"/>
              <a:cs typeface="Arial"/>
            </a:endParaRPr>
          </a:p>
        </p:txBody>
      </p:sp>
    </p:spTree>
    <p:extLst>
      <p:ext uri="{BB962C8B-B14F-4D97-AF65-F5344CB8AC3E}">
        <p14:creationId xmlns:p14="http://schemas.microsoft.com/office/powerpoint/2010/main" val="182002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BACF30-9C53-7488-3569-D134A3F4F65C}"/>
              </a:ext>
            </a:extLst>
          </p:cNvPr>
          <p:cNvSpPr>
            <a:spLocks noGrp="1"/>
          </p:cNvSpPr>
          <p:nvPr>
            <p:ph idx="1"/>
          </p:nvPr>
        </p:nvSpPr>
        <p:spPr>
          <a:xfrm>
            <a:off x="1893629" y="1246700"/>
            <a:ext cx="8404743" cy="4835319"/>
          </a:xfrm>
        </p:spPr>
        <p:txBody>
          <a:bodyPr vert="horz" lIns="91440" tIns="45720" rIns="91440" bIns="45720" rtlCol="0" anchor="t">
            <a:normAutofit fontScale="77500" lnSpcReduction="20000"/>
          </a:bodyPr>
          <a:lstStyle/>
          <a:p>
            <a:r>
              <a:rPr lang="en-US"/>
              <a:t>Intangible assets are a key variable</a:t>
            </a:r>
            <a:endParaRPr lang="en-US">
              <a:cs typeface="Calibri"/>
            </a:endParaRPr>
          </a:p>
          <a:p>
            <a:pPr lvl="1"/>
            <a:r>
              <a:rPr lang="en-US"/>
              <a:t>They imply multiple measurement challenges and we dwell on that</a:t>
            </a:r>
            <a:endParaRPr lang="en-US">
              <a:cs typeface="Calibri" panose="020F0502020204030204"/>
            </a:endParaRPr>
          </a:p>
          <a:p>
            <a:pPr marL="457200" lvl="1" indent="0">
              <a:buNone/>
            </a:pPr>
            <a:endParaRPr lang="en-US">
              <a:cs typeface="Calibri" panose="020F0502020204030204"/>
            </a:endParaRPr>
          </a:p>
          <a:p>
            <a:r>
              <a:rPr lang="en-US"/>
              <a:t>Intensity in intangible assets is associated with better firm performance (productivity, profits, size…) </a:t>
            </a:r>
            <a:endParaRPr lang="en-US">
              <a:cs typeface="Calibri"/>
            </a:endParaRPr>
          </a:p>
          <a:p>
            <a:pPr lvl="1"/>
            <a:r>
              <a:rPr lang="en-US">
                <a:cs typeface="Calibri"/>
              </a:rPr>
              <a:t>Particularly for top firms, that benefit from high intangible intensity!</a:t>
            </a:r>
          </a:p>
          <a:p>
            <a:pPr marL="457200" lvl="1" indent="0">
              <a:buNone/>
            </a:pPr>
            <a:endParaRPr lang="en-US">
              <a:cs typeface="Calibri"/>
            </a:endParaRPr>
          </a:p>
          <a:p>
            <a:r>
              <a:rPr lang="en-US"/>
              <a:t>But it is yet unclear whether they have a positive impact on wages and competition (markup – market power)</a:t>
            </a:r>
            <a:endParaRPr lang="en-US">
              <a:cs typeface="Calibri"/>
            </a:endParaRPr>
          </a:p>
          <a:p>
            <a:pPr lvl="1"/>
            <a:r>
              <a:rPr lang="en-US"/>
              <a:t>Need to identify possible market failures that policy could address (in terms of wage inequality or excess concentration)</a:t>
            </a:r>
            <a:endParaRPr lang="en-US">
              <a:cs typeface="Calibri"/>
            </a:endParaRPr>
          </a:p>
          <a:p>
            <a:pPr lvl="1"/>
            <a:endParaRPr lang="en-US">
              <a:cs typeface="Calibri"/>
            </a:endParaRPr>
          </a:p>
          <a:p>
            <a:pPr marL="0" indent="0">
              <a:buNone/>
            </a:pPr>
            <a:endParaRPr lang="en-US">
              <a:cs typeface="Calibri"/>
            </a:endParaRPr>
          </a:p>
        </p:txBody>
      </p:sp>
      <p:sp>
        <p:nvSpPr>
          <p:cNvPr id="3" name="Title 2">
            <a:extLst>
              <a:ext uri="{FF2B5EF4-FFF2-40B4-BE49-F238E27FC236}">
                <a16:creationId xmlns:a16="http://schemas.microsoft.com/office/drawing/2014/main" id="{63EAC40E-F17A-26E5-E2F9-B6CD01A489EF}"/>
              </a:ext>
            </a:extLst>
          </p:cNvPr>
          <p:cNvSpPr>
            <a:spLocks noGrp="1"/>
          </p:cNvSpPr>
          <p:nvPr>
            <p:ph type="title"/>
          </p:nvPr>
        </p:nvSpPr>
        <p:spPr>
          <a:xfrm>
            <a:off x="1693161" y="169086"/>
            <a:ext cx="8352928" cy="418058"/>
          </a:xfrm>
        </p:spPr>
        <p:txBody>
          <a:bodyPr/>
          <a:lstStyle/>
          <a:p>
            <a:r>
              <a:rPr lang="fr-FR"/>
              <a:t>Conclusions - 1</a:t>
            </a:r>
            <a:endParaRPr lang="en-CH"/>
          </a:p>
        </p:txBody>
      </p:sp>
      <p:sp>
        <p:nvSpPr>
          <p:cNvPr id="4" name="Slide Number Placeholder 3">
            <a:extLst>
              <a:ext uri="{FF2B5EF4-FFF2-40B4-BE49-F238E27FC236}">
                <a16:creationId xmlns:a16="http://schemas.microsoft.com/office/drawing/2014/main" id="{421602CF-B99B-8DE0-8DC4-09356205D48E}"/>
              </a:ext>
            </a:extLst>
          </p:cNvPr>
          <p:cNvSpPr>
            <a:spLocks noGrp="1"/>
          </p:cNvSpPr>
          <p:nvPr>
            <p:ph type="sldNum" sz="quarter" idx="12"/>
          </p:nvPr>
        </p:nvSpPr>
        <p:spPr>
          <a:xfrm>
            <a:off x="12839611" y="6667078"/>
            <a:ext cx="408384" cy="306685"/>
          </a:xfrm>
        </p:spPr>
        <p:txBody>
          <a:bodyPr/>
          <a:lstStyle/>
          <a:p>
            <a:fld id="{B0BF5FBA-7D5B-4A0A-AD9B-BC92B6CE2C62}" type="slidenum">
              <a:rPr lang="en-GB">
                <a:solidFill>
                  <a:prstClr val="black">
                    <a:tint val="75000"/>
                  </a:prstClr>
                </a:solidFill>
                <a:latin typeface="Calibri" panose="020F0502020204030204"/>
              </a:rPr>
              <a:pPr/>
              <a:t>10</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137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814B3-977B-1AAA-A26C-52E2590EFA5D}"/>
              </a:ext>
            </a:extLst>
          </p:cNvPr>
          <p:cNvSpPr>
            <a:spLocks noGrp="1"/>
          </p:cNvSpPr>
          <p:nvPr>
            <p:ph idx="1"/>
          </p:nvPr>
        </p:nvSpPr>
        <p:spPr/>
        <p:txBody>
          <a:bodyPr/>
          <a:lstStyle/>
          <a:p>
            <a:r>
              <a:rPr lang="it-IT"/>
              <a:t>Thanks for your attention</a:t>
            </a:r>
          </a:p>
          <a:p>
            <a:r>
              <a:rPr lang="it-IT"/>
              <a:t>Check on www.comp-net.org</a:t>
            </a:r>
            <a:endParaRPr lang="en-CH"/>
          </a:p>
        </p:txBody>
      </p:sp>
      <p:sp>
        <p:nvSpPr>
          <p:cNvPr id="3" name="Title 2">
            <a:extLst>
              <a:ext uri="{FF2B5EF4-FFF2-40B4-BE49-F238E27FC236}">
                <a16:creationId xmlns:a16="http://schemas.microsoft.com/office/drawing/2014/main" id="{FCAAC1A9-A3EE-FF9D-969B-66B7D8B6AB03}"/>
              </a:ext>
            </a:extLst>
          </p:cNvPr>
          <p:cNvSpPr>
            <a:spLocks noGrp="1"/>
          </p:cNvSpPr>
          <p:nvPr>
            <p:ph type="title"/>
          </p:nvPr>
        </p:nvSpPr>
        <p:spPr/>
        <p:txBody>
          <a:bodyPr/>
          <a:lstStyle/>
          <a:p>
            <a:endParaRPr lang="en-CH"/>
          </a:p>
        </p:txBody>
      </p:sp>
      <p:sp>
        <p:nvSpPr>
          <p:cNvPr id="4" name="Slide Number Placeholder 3">
            <a:extLst>
              <a:ext uri="{FF2B5EF4-FFF2-40B4-BE49-F238E27FC236}">
                <a16:creationId xmlns:a16="http://schemas.microsoft.com/office/drawing/2014/main" id="{EA5DEDD0-45C5-6527-EA56-DDB05F519F17}"/>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11</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7115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fr-FR">
                <a:cs typeface="Calibri Light"/>
              </a:rPr>
              <a:t>Business </a:t>
            </a:r>
            <a:r>
              <a:rPr lang="fr-FR" err="1">
                <a:cs typeface="Calibri Light"/>
              </a:rPr>
              <a:t>dynamism</a:t>
            </a:r>
            <a:r>
              <a:rPr lang="fr-FR">
                <a:cs typeface="Calibri Light"/>
              </a:rPr>
              <a:t> </a:t>
            </a:r>
            <a:r>
              <a:rPr lang="fr-FR" err="1">
                <a:cs typeface="Calibri Light"/>
              </a:rPr>
              <a:t>is</a:t>
            </a:r>
            <a:r>
              <a:rPr lang="fr-FR">
                <a:cs typeface="Calibri Light"/>
              </a:rPr>
              <a:t> </a:t>
            </a:r>
            <a:r>
              <a:rPr lang="fr-FR" err="1">
                <a:cs typeface="Calibri Light"/>
              </a:rPr>
              <a:t>declining</a:t>
            </a:r>
            <a:endParaRPr lang="en-US" err="1"/>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12</a:t>
            </a:fld>
            <a:endParaRPr lang="en-GB">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33BF890C-1E42-4560-8A39-B997846C1EE4}"/>
              </a:ext>
            </a:extLst>
          </p:cNvPr>
          <p:cNvSpPr txBox="1"/>
          <p:nvPr/>
        </p:nvSpPr>
        <p:spPr>
          <a:xfrm>
            <a:off x="2861734" y="1405467"/>
            <a:ext cx="5901267" cy="369332"/>
          </a:xfrm>
          <a:prstGeom prst="rect">
            <a:avLst/>
          </a:prstGeom>
          <a:noFill/>
        </p:spPr>
        <p:txBody>
          <a:bodyPr wrap="square" lIns="91440" tIns="45720" rIns="91440" bIns="45720" rtlCol="0" anchor="t">
            <a:spAutoFit/>
          </a:bodyPr>
          <a:lstStyle/>
          <a:p>
            <a:endParaRPr lang="en-US">
              <a:solidFill>
                <a:prstClr val="black"/>
              </a:solidFill>
              <a:latin typeface="Calibri" panose="020F0502020204030204"/>
            </a:endParaRPr>
          </a:p>
        </p:txBody>
      </p:sp>
      <p:sp>
        <p:nvSpPr>
          <p:cNvPr id="2" name="TextBox 1">
            <a:extLst>
              <a:ext uri="{FF2B5EF4-FFF2-40B4-BE49-F238E27FC236}">
                <a16:creationId xmlns:a16="http://schemas.microsoft.com/office/drawing/2014/main" id="{4540785C-D2F3-A7C5-E37F-46AA7D83116D}"/>
              </a:ext>
            </a:extLst>
          </p:cNvPr>
          <p:cNvSpPr txBox="1"/>
          <p:nvPr/>
        </p:nvSpPr>
        <p:spPr>
          <a:xfrm>
            <a:off x="1705627" y="883085"/>
            <a:ext cx="86805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prstClr val="black"/>
                </a:solidFill>
                <a:latin typeface="Calibri" panose="020F0502020204030204"/>
              </a:rPr>
              <a:t>The slowdown in innovation can be due to a less dynamic economy</a:t>
            </a:r>
          </a:p>
          <a:p>
            <a:pPr marL="285750" indent="-285750">
              <a:buFont typeface="Arial"/>
              <a:buChar char="•"/>
            </a:pPr>
            <a:r>
              <a:rPr lang="en-US">
                <a:solidFill>
                  <a:prstClr val="black"/>
                </a:solidFill>
                <a:latin typeface="Calibri" panose="020F0502020204030204"/>
                <a:cs typeface="Calibri"/>
              </a:rPr>
              <a:t>The flow of resources (workers) between firms is declining across Europe</a:t>
            </a:r>
          </a:p>
        </p:txBody>
      </p:sp>
      <p:pic>
        <p:nvPicPr>
          <p:cNvPr id="5" name="Picture 5" descr="Diagram, shape&#10;&#10;Description automatically generated">
            <a:extLst>
              <a:ext uri="{FF2B5EF4-FFF2-40B4-BE49-F238E27FC236}">
                <a16:creationId xmlns:a16="http://schemas.microsoft.com/office/drawing/2014/main" id="{ADABE3E3-E6C8-AD9E-0B42-7069D3D965B3}"/>
              </a:ext>
            </a:extLst>
          </p:cNvPr>
          <p:cNvPicPr>
            <a:picLocks noChangeAspect="1"/>
          </p:cNvPicPr>
          <p:nvPr/>
        </p:nvPicPr>
        <p:blipFill>
          <a:blip r:embed="rId3"/>
          <a:stretch>
            <a:fillRect/>
          </a:stretch>
        </p:blipFill>
        <p:spPr>
          <a:xfrm>
            <a:off x="2713973" y="1485634"/>
            <a:ext cx="6657582" cy="4844974"/>
          </a:xfrm>
          <a:prstGeom prst="rect">
            <a:avLst/>
          </a:prstGeom>
        </p:spPr>
      </p:pic>
    </p:spTree>
    <p:extLst>
      <p:ext uri="{BB962C8B-B14F-4D97-AF65-F5344CB8AC3E}">
        <p14:creationId xmlns:p14="http://schemas.microsoft.com/office/powerpoint/2010/main" val="274440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fr-FR">
                <a:cs typeface="Calibri Light"/>
              </a:rPr>
              <a:t>Entry </a:t>
            </a:r>
            <a:r>
              <a:rPr lang="fr-FR" err="1">
                <a:cs typeface="Calibri Light"/>
              </a:rPr>
              <a:t>is</a:t>
            </a:r>
            <a:r>
              <a:rPr lang="fr-FR">
                <a:cs typeface="Calibri Light"/>
              </a:rPr>
              <a:t> </a:t>
            </a:r>
            <a:r>
              <a:rPr lang="fr-FR" err="1">
                <a:cs typeface="Calibri Light"/>
              </a:rPr>
              <a:t>becoming</a:t>
            </a:r>
            <a:r>
              <a:rPr lang="fr-FR">
                <a:cs typeface="Calibri Light"/>
              </a:rPr>
              <a:t> </a:t>
            </a:r>
            <a:r>
              <a:rPr lang="fr-FR" err="1">
                <a:cs typeface="Calibri Light"/>
              </a:rPr>
              <a:t>increasingly</a:t>
            </a:r>
            <a:r>
              <a:rPr lang="fr-FR">
                <a:cs typeface="Calibri Light"/>
              </a:rPr>
              <a:t> diffic</a:t>
            </a:r>
            <a:r>
              <a:rPr lang="it-IT">
                <a:cs typeface="Calibri Light"/>
              </a:rPr>
              <a:t>ult</a:t>
            </a:r>
            <a:r>
              <a:rPr lang="fr-FR">
                <a:cs typeface="Calibri Light"/>
              </a:rPr>
              <a:t> </a:t>
            </a:r>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13</a:t>
            </a:fld>
            <a:endParaRPr lang="en-GB">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33BF890C-1E42-4560-8A39-B997846C1EE4}"/>
              </a:ext>
            </a:extLst>
          </p:cNvPr>
          <p:cNvSpPr txBox="1"/>
          <p:nvPr/>
        </p:nvSpPr>
        <p:spPr>
          <a:xfrm>
            <a:off x="2861734" y="1405467"/>
            <a:ext cx="5901267" cy="369332"/>
          </a:xfrm>
          <a:prstGeom prst="rect">
            <a:avLst/>
          </a:prstGeom>
          <a:noFill/>
        </p:spPr>
        <p:txBody>
          <a:bodyPr wrap="square" lIns="91440" tIns="45720" rIns="91440" bIns="45720" rtlCol="0" anchor="t">
            <a:spAutoFit/>
          </a:bodyPr>
          <a:lstStyle/>
          <a:p>
            <a:endParaRPr lang="en-US">
              <a:solidFill>
                <a:prstClr val="black"/>
              </a:solidFill>
              <a:latin typeface="Calibri" panose="020F0502020204030204"/>
            </a:endParaRPr>
          </a:p>
        </p:txBody>
      </p:sp>
      <p:pic>
        <p:nvPicPr>
          <p:cNvPr id="2" name="Picture 4" descr="Chart, line chart, polygon&#10;&#10;Description automatically generated">
            <a:extLst>
              <a:ext uri="{FF2B5EF4-FFF2-40B4-BE49-F238E27FC236}">
                <a16:creationId xmlns:a16="http://schemas.microsoft.com/office/drawing/2014/main" id="{63FFD896-CEE2-CB53-4DFE-F391F884CA81}"/>
              </a:ext>
            </a:extLst>
          </p:cNvPr>
          <p:cNvPicPr>
            <a:picLocks noChangeAspect="1"/>
          </p:cNvPicPr>
          <p:nvPr/>
        </p:nvPicPr>
        <p:blipFill>
          <a:blip r:embed="rId3"/>
          <a:stretch>
            <a:fillRect/>
          </a:stretch>
        </p:blipFill>
        <p:spPr>
          <a:xfrm>
            <a:off x="2382034" y="940753"/>
            <a:ext cx="7114782" cy="5189439"/>
          </a:xfrm>
          <a:prstGeom prst="rect">
            <a:avLst/>
          </a:prstGeom>
        </p:spPr>
      </p:pic>
    </p:spTree>
    <p:extLst>
      <p:ext uri="{BB962C8B-B14F-4D97-AF65-F5344CB8AC3E}">
        <p14:creationId xmlns:p14="http://schemas.microsoft.com/office/powerpoint/2010/main" val="213265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fr-FR">
                <a:cs typeface="Calibri Light"/>
              </a:rPr>
              <a:t>Young </a:t>
            </a:r>
            <a:r>
              <a:rPr lang="fr-FR" err="1">
                <a:cs typeface="Calibri Light"/>
              </a:rPr>
              <a:t>firms</a:t>
            </a:r>
            <a:r>
              <a:rPr lang="fr-FR">
                <a:cs typeface="Calibri Light"/>
              </a:rPr>
              <a:t> are </a:t>
            </a:r>
            <a:r>
              <a:rPr lang="fr-FR" err="1">
                <a:cs typeface="Calibri Light"/>
              </a:rPr>
              <a:t>becoming</a:t>
            </a:r>
            <a:r>
              <a:rPr lang="fr-FR">
                <a:cs typeface="Calibri Light"/>
              </a:rPr>
              <a:t> </a:t>
            </a:r>
            <a:r>
              <a:rPr lang="fr-FR" err="1">
                <a:cs typeface="Calibri Light"/>
              </a:rPr>
              <a:t>less</a:t>
            </a:r>
            <a:r>
              <a:rPr lang="fr-FR">
                <a:cs typeface="Calibri Light"/>
              </a:rPr>
              <a:t> important</a:t>
            </a:r>
            <a:endParaRPr lang="en-US"/>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14</a:t>
            </a:fld>
            <a:endParaRPr lang="en-GB">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33BF890C-1E42-4560-8A39-B997846C1EE4}"/>
              </a:ext>
            </a:extLst>
          </p:cNvPr>
          <p:cNvSpPr txBox="1"/>
          <p:nvPr/>
        </p:nvSpPr>
        <p:spPr>
          <a:xfrm>
            <a:off x="2861734" y="1405467"/>
            <a:ext cx="5901267" cy="369332"/>
          </a:xfrm>
          <a:prstGeom prst="rect">
            <a:avLst/>
          </a:prstGeom>
          <a:noFill/>
        </p:spPr>
        <p:txBody>
          <a:bodyPr wrap="square" lIns="91440" tIns="45720" rIns="91440" bIns="45720" rtlCol="0" anchor="t">
            <a:spAutoFit/>
          </a:bodyPr>
          <a:lstStyle/>
          <a:p>
            <a:endParaRPr lang="en-US">
              <a:solidFill>
                <a:prstClr val="black"/>
              </a:solidFill>
              <a:latin typeface="Calibri" panose="020F0502020204030204"/>
            </a:endParaRPr>
          </a:p>
        </p:txBody>
      </p:sp>
      <p:pic>
        <p:nvPicPr>
          <p:cNvPr id="6" name="Picture 7" descr="Chart, line chart&#10;&#10;Description automatically generated">
            <a:extLst>
              <a:ext uri="{FF2B5EF4-FFF2-40B4-BE49-F238E27FC236}">
                <a16:creationId xmlns:a16="http://schemas.microsoft.com/office/drawing/2014/main" id="{80E4CFD5-C3C2-6DD0-6BC8-C9D265A2A973}"/>
              </a:ext>
            </a:extLst>
          </p:cNvPr>
          <p:cNvPicPr>
            <a:picLocks noChangeAspect="1"/>
          </p:cNvPicPr>
          <p:nvPr/>
        </p:nvPicPr>
        <p:blipFill>
          <a:blip r:embed="rId3"/>
          <a:stretch>
            <a:fillRect/>
          </a:stretch>
        </p:blipFill>
        <p:spPr>
          <a:xfrm>
            <a:off x="6048424" y="1773457"/>
            <a:ext cx="4734838" cy="3480187"/>
          </a:xfrm>
          <a:prstGeom prst="rect">
            <a:avLst/>
          </a:prstGeom>
        </p:spPr>
      </p:pic>
      <p:pic>
        <p:nvPicPr>
          <p:cNvPr id="5" name="Picture 5" descr="A picture containing chart&#10;&#10;Description automatically generated">
            <a:extLst>
              <a:ext uri="{FF2B5EF4-FFF2-40B4-BE49-F238E27FC236}">
                <a16:creationId xmlns:a16="http://schemas.microsoft.com/office/drawing/2014/main" id="{DFC4E4E8-942E-DAD2-832F-E5530EADE810}"/>
              </a:ext>
            </a:extLst>
          </p:cNvPr>
          <p:cNvPicPr>
            <a:picLocks noChangeAspect="1"/>
          </p:cNvPicPr>
          <p:nvPr/>
        </p:nvPicPr>
        <p:blipFill>
          <a:blip r:embed="rId4"/>
          <a:stretch>
            <a:fillRect/>
          </a:stretch>
        </p:blipFill>
        <p:spPr>
          <a:xfrm>
            <a:off x="1496458" y="1767595"/>
            <a:ext cx="4784942" cy="3479389"/>
          </a:xfrm>
          <a:prstGeom prst="rect">
            <a:avLst/>
          </a:prstGeom>
        </p:spPr>
      </p:pic>
      <p:sp>
        <p:nvSpPr>
          <p:cNvPr id="9" name="TextBox 8">
            <a:extLst>
              <a:ext uri="{FF2B5EF4-FFF2-40B4-BE49-F238E27FC236}">
                <a16:creationId xmlns:a16="http://schemas.microsoft.com/office/drawing/2014/main" id="{A6BA96AA-1D57-1B59-C268-90500C19F88A}"/>
              </a:ext>
            </a:extLst>
          </p:cNvPr>
          <p:cNvSpPr txBox="1"/>
          <p:nvPr/>
        </p:nvSpPr>
        <p:spPr>
          <a:xfrm>
            <a:off x="2201387" y="1399501"/>
            <a:ext cx="3667863" cy="37621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black"/>
                </a:solidFill>
                <a:latin typeface="Calibri" panose="020F0502020204030204"/>
              </a:rPr>
              <a:t>Share of employment in young firms</a:t>
            </a:r>
          </a:p>
        </p:txBody>
      </p:sp>
      <p:sp>
        <p:nvSpPr>
          <p:cNvPr id="11" name="TextBox 10">
            <a:extLst>
              <a:ext uri="{FF2B5EF4-FFF2-40B4-BE49-F238E27FC236}">
                <a16:creationId xmlns:a16="http://schemas.microsoft.com/office/drawing/2014/main" id="{9A76219E-D593-9CA9-1081-EFFD9885EEC3}"/>
              </a:ext>
            </a:extLst>
          </p:cNvPr>
          <p:cNvSpPr txBox="1"/>
          <p:nvPr/>
        </p:nvSpPr>
        <p:spPr>
          <a:xfrm>
            <a:off x="6993724" y="1385729"/>
            <a:ext cx="3351129" cy="37621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black"/>
                </a:solidFill>
                <a:latin typeface="Calibri" panose="020F0502020204030204"/>
              </a:rPr>
              <a:t>Share of young firms by size-class</a:t>
            </a:r>
          </a:p>
        </p:txBody>
      </p:sp>
    </p:spTree>
    <p:extLst>
      <p:ext uri="{BB962C8B-B14F-4D97-AF65-F5344CB8AC3E}">
        <p14:creationId xmlns:p14="http://schemas.microsoft.com/office/powerpoint/2010/main" val="156728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fr-FR">
                <a:cs typeface="Calibri Light"/>
              </a:rPr>
              <a:t>Conclusions - 2</a:t>
            </a:r>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15</a:t>
            </a:fld>
            <a:endParaRPr lang="en-GB">
              <a:solidFill>
                <a:prstClr val="black">
                  <a:tint val="75000"/>
                </a:prstClr>
              </a:solidFill>
              <a:latin typeface="Calibri" panose="020F0502020204030204"/>
            </a:endParaRPr>
          </a:p>
        </p:txBody>
      </p:sp>
      <p:sp>
        <p:nvSpPr>
          <p:cNvPr id="8" name="Content Placeholder 1">
            <a:extLst>
              <a:ext uri="{FF2B5EF4-FFF2-40B4-BE49-F238E27FC236}">
                <a16:creationId xmlns:a16="http://schemas.microsoft.com/office/drawing/2014/main" id="{386B1A2E-0459-F63A-EBFF-C65F00B014F9}"/>
              </a:ext>
            </a:extLst>
          </p:cNvPr>
          <p:cNvSpPr>
            <a:spLocks noGrp="1"/>
          </p:cNvSpPr>
          <p:nvPr>
            <p:ph idx="1"/>
          </p:nvPr>
        </p:nvSpPr>
        <p:spPr>
          <a:xfrm>
            <a:off x="1893629" y="1246700"/>
            <a:ext cx="8404743" cy="4835319"/>
          </a:xfrm>
        </p:spPr>
        <p:txBody>
          <a:bodyPr vert="horz" lIns="91440" tIns="45720" rIns="91440" bIns="45720" rtlCol="0" anchor="t">
            <a:normAutofit/>
          </a:bodyPr>
          <a:lstStyle/>
          <a:p>
            <a:r>
              <a:rPr lang="en-US" sz="2400"/>
              <a:t>Innovation is crucial for every economy because it fuels growth</a:t>
            </a:r>
            <a:endParaRPr lang="en-US" sz="2400">
              <a:cs typeface="Calibri" panose="020F0502020204030204"/>
            </a:endParaRPr>
          </a:p>
          <a:p>
            <a:endParaRPr lang="en-US" sz="2400">
              <a:cs typeface="Calibri" panose="020F0502020204030204"/>
            </a:endParaRPr>
          </a:p>
          <a:p>
            <a:r>
              <a:rPr lang="en-US" sz="2400">
                <a:cs typeface="Calibri" panose="020F0502020204030204"/>
              </a:rPr>
              <a:t>The decline in business dynamism is worrisome since young firms are those who drive innovation! </a:t>
            </a:r>
          </a:p>
          <a:p>
            <a:endParaRPr lang="en-US" sz="2400">
              <a:cs typeface="Calibri" panose="020F0502020204030204"/>
            </a:endParaRPr>
          </a:p>
          <a:p>
            <a:r>
              <a:rPr lang="en-US" sz="2400">
                <a:cs typeface="Calibri" panose="020F0502020204030204"/>
              </a:rPr>
              <a:t>Anticompetitive behavior can hamper entry: is this happening in Europe?</a:t>
            </a:r>
            <a:endParaRPr lang="en-US"/>
          </a:p>
          <a:p>
            <a:endParaRPr lang="en-US" sz="2400">
              <a:cs typeface="Calibri" panose="020F0502020204030204"/>
            </a:endParaRPr>
          </a:p>
          <a:p>
            <a:r>
              <a:rPr lang="en-US" sz="2400">
                <a:cs typeface="Calibri" panose="020F0502020204030204"/>
              </a:rPr>
              <a:t>We are currently investigating whether product market power and monopsony power are driving the decline in business dynamism</a:t>
            </a:r>
          </a:p>
          <a:p>
            <a:pPr marL="0" indent="0">
              <a:buNone/>
            </a:pPr>
            <a:endParaRPr lang="en-US" sz="2400">
              <a:cs typeface="Calibri" panose="020F0502020204030204"/>
            </a:endParaRPr>
          </a:p>
        </p:txBody>
      </p:sp>
    </p:spTree>
    <p:extLst>
      <p:ext uri="{BB962C8B-B14F-4D97-AF65-F5344CB8AC3E}">
        <p14:creationId xmlns:p14="http://schemas.microsoft.com/office/powerpoint/2010/main" val="127733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F0033-538B-7C9C-C68A-CB1B893B9EDD}"/>
              </a:ext>
            </a:extLst>
          </p:cNvPr>
          <p:cNvSpPr>
            <a:spLocks noGrp="1"/>
          </p:cNvSpPr>
          <p:nvPr>
            <p:ph idx="1"/>
          </p:nvPr>
        </p:nvSpPr>
        <p:spPr>
          <a:xfrm>
            <a:off x="1981200" y="1821874"/>
            <a:ext cx="8229600" cy="3628999"/>
          </a:xfrm>
        </p:spPr>
        <p:txBody>
          <a:bodyPr vert="horz" lIns="91440" tIns="45720" rIns="91440" bIns="45720" rtlCol="0" anchor="t">
            <a:normAutofit fontScale="92500" lnSpcReduction="10000"/>
          </a:bodyPr>
          <a:lstStyle/>
          <a:p>
            <a:r>
              <a:rPr lang="it-IT"/>
              <a:t>Two policy </a:t>
            </a:r>
            <a:r>
              <a:rPr lang="en-US"/>
              <a:t>research questions:</a:t>
            </a:r>
          </a:p>
          <a:p>
            <a:pPr lvl="1"/>
            <a:r>
              <a:rPr lang="en-US"/>
              <a:t>Are intangible assets associated with higher profits, firm size and productivity?</a:t>
            </a:r>
            <a:endParaRPr lang="en-US">
              <a:ea typeface="Calibri"/>
              <a:cs typeface="Calibri"/>
            </a:endParaRPr>
          </a:p>
          <a:p>
            <a:pPr lvl="1"/>
            <a:r>
              <a:rPr lang="en-US"/>
              <a:t>How do they relate to concentration, market power and wages?</a:t>
            </a:r>
          </a:p>
          <a:p>
            <a:pPr marL="457200" lvl="1" indent="0">
              <a:buNone/>
            </a:pPr>
            <a:endParaRPr lang="en-US"/>
          </a:p>
          <a:p>
            <a:r>
              <a:rPr lang="en-US"/>
              <a:t>Do different metrics of intangible assets deliver the same picture?</a:t>
            </a:r>
          </a:p>
          <a:p>
            <a:endParaRPr lang="en-US"/>
          </a:p>
        </p:txBody>
      </p:sp>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it-IT"/>
              <a:t>Innovation: their impact and how do we measure it?</a:t>
            </a:r>
            <a:endParaRPr lang="en-US"/>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2</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7584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en-US"/>
              <a:t>First, how we define intangibles</a:t>
            </a:r>
            <a:endParaRPr lang="it-IT"/>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3</a:t>
            </a:fld>
            <a:endParaRPr lang="en-GB">
              <a:solidFill>
                <a:prstClr val="black">
                  <a:tint val="75000"/>
                </a:prstClr>
              </a:solidFill>
              <a:latin typeface="Calibri" panose="020F0502020204030204"/>
            </a:endParaRPr>
          </a:p>
        </p:txBody>
      </p:sp>
      <p:sp>
        <p:nvSpPr>
          <p:cNvPr id="5" name="Content Placeholder 1">
            <a:extLst>
              <a:ext uri="{FF2B5EF4-FFF2-40B4-BE49-F238E27FC236}">
                <a16:creationId xmlns:a16="http://schemas.microsoft.com/office/drawing/2014/main" id="{06AD060B-7E4B-4AD2-932C-43EB62D37ACF}"/>
              </a:ext>
            </a:extLst>
          </p:cNvPr>
          <p:cNvSpPr>
            <a:spLocks noGrp="1"/>
          </p:cNvSpPr>
          <p:nvPr>
            <p:ph idx="1"/>
          </p:nvPr>
        </p:nvSpPr>
        <p:spPr>
          <a:xfrm>
            <a:off x="1489047" y="1272098"/>
            <a:ext cx="9239540" cy="4889500"/>
          </a:xfrm>
        </p:spPr>
        <p:txBody>
          <a:bodyPr vert="horz" lIns="91440" tIns="45720" rIns="91440" bIns="45720" rtlCol="0" anchor="t">
            <a:normAutofit fontScale="85000" lnSpcReduction="10000"/>
          </a:bodyPr>
          <a:lstStyle/>
          <a:p>
            <a:pPr marL="0" indent="0">
              <a:buNone/>
            </a:pPr>
            <a:r>
              <a:rPr lang="en-US"/>
              <a:t>We define intangibles in different ways</a:t>
            </a:r>
            <a:r>
              <a:rPr lang="it-IT"/>
              <a:t> using the two CompNet micro-based datasets</a:t>
            </a:r>
            <a:r>
              <a:rPr lang="en-US"/>
              <a:t>:</a:t>
            </a:r>
          </a:p>
          <a:p>
            <a:pPr marL="0" indent="0">
              <a:buNone/>
            </a:pPr>
            <a:endParaRPr lang="en-US"/>
          </a:p>
          <a:p>
            <a:pPr lvl="1"/>
            <a:r>
              <a:rPr lang="en-US"/>
              <a:t>MDI</a:t>
            </a:r>
            <a:r>
              <a:rPr lang="it-IT"/>
              <a:t> (more granular, available for 6 EU countries)</a:t>
            </a:r>
            <a:endParaRPr lang="en-US"/>
          </a:p>
          <a:p>
            <a:pPr marL="1371600" lvl="2" indent="-457200">
              <a:buAutoNum type="arabicPeriod"/>
            </a:pPr>
            <a:r>
              <a:rPr lang="en-US"/>
              <a:t>Investment in concessions, patents, </a:t>
            </a:r>
            <a:r>
              <a:rPr lang="en-US" err="1"/>
              <a:t>licences</a:t>
            </a:r>
            <a:r>
              <a:rPr lang="en-US"/>
              <a:t>, trademarks and similar rights</a:t>
            </a:r>
            <a:endParaRPr lang="en-US">
              <a:ea typeface="Calibri" panose="020F0502020204030204"/>
              <a:cs typeface="Calibri" panose="020F0502020204030204"/>
            </a:endParaRPr>
          </a:p>
          <a:p>
            <a:pPr marL="1371600" lvl="2" indent="-457200">
              <a:buAutoNum type="arabicPeriod"/>
            </a:pPr>
            <a:r>
              <a:rPr lang="en-US"/>
              <a:t>Perpetual Inventory Method (PIM) estimated intangible assets</a:t>
            </a:r>
            <a:endParaRPr lang="en-US">
              <a:ea typeface="Calibri" panose="020F0502020204030204"/>
              <a:cs typeface="Calibri" panose="020F0502020204030204"/>
            </a:endParaRPr>
          </a:p>
          <a:p>
            <a:pPr marL="1371600" lvl="2" indent="-457200">
              <a:buAutoNum type="arabicPeriod"/>
            </a:pPr>
            <a:r>
              <a:rPr lang="en-US"/>
              <a:t>Innovation and Organization capital from Innovation survey (CIS)</a:t>
            </a:r>
            <a:endParaRPr lang="en-US">
              <a:ea typeface="Calibri" panose="020F0502020204030204"/>
              <a:cs typeface="Calibri" panose="020F0502020204030204"/>
            </a:endParaRPr>
          </a:p>
          <a:p>
            <a:pPr marL="1371600" lvl="2" indent="-457200">
              <a:buAutoNum type="arabicPeriod"/>
            </a:pPr>
            <a:r>
              <a:rPr lang="en-US"/>
              <a:t>Share of personnel using computers at the workplace (from ICT survey)</a:t>
            </a:r>
            <a:endParaRPr lang="en-US">
              <a:ea typeface="Calibri" panose="020F0502020204030204"/>
              <a:cs typeface="Calibri" panose="020F0502020204030204"/>
            </a:endParaRPr>
          </a:p>
          <a:p>
            <a:pPr marL="1371600" lvl="2" indent="-457200">
              <a:buAutoNum type="arabicPeriod"/>
            </a:pPr>
            <a:r>
              <a:rPr lang="en-US">
                <a:ea typeface="Calibri" panose="020F0502020204030204"/>
                <a:cs typeface="Calibri" panose="020F0502020204030204"/>
              </a:rPr>
              <a:t>R&amp;D intensity</a:t>
            </a:r>
          </a:p>
          <a:p>
            <a:pPr marL="914400" lvl="2" indent="0">
              <a:buNone/>
            </a:pPr>
            <a:endParaRPr lang="en-US">
              <a:ea typeface="Calibri" panose="020F0502020204030204"/>
              <a:cs typeface="Calibri" panose="020F0502020204030204"/>
            </a:endParaRPr>
          </a:p>
          <a:p>
            <a:pPr lvl="1"/>
            <a:r>
              <a:rPr lang="en-US"/>
              <a:t>CompNet</a:t>
            </a:r>
            <a:r>
              <a:rPr lang="it-IT"/>
              <a:t> (available for 20)</a:t>
            </a:r>
            <a:endParaRPr lang="en-US"/>
          </a:p>
          <a:p>
            <a:pPr lvl="2"/>
            <a:r>
              <a:rPr lang="en-US"/>
              <a:t>Balance Sheet item from the Assets side: intangible assets</a:t>
            </a:r>
            <a:endParaRPr lang="en-US">
              <a:ea typeface="Calibri"/>
              <a:cs typeface="Calibri"/>
            </a:endParaRPr>
          </a:p>
          <a:p>
            <a:endParaRPr lang="en-US"/>
          </a:p>
        </p:txBody>
      </p:sp>
    </p:spTree>
    <p:extLst>
      <p:ext uri="{BB962C8B-B14F-4D97-AF65-F5344CB8AC3E}">
        <p14:creationId xmlns:p14="http://schemas.microsoft.com/office/powerpoint/2010/main" val="37530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a:xfrm>
            <a:off x="1703512" y="137319"/>
            <a:ext cx="8942918" cy="447587"/>
          </a:xfrm>
        </p:spPr>
        <p:txBody>
          <a:bodyPr/>
          <a:lstStyle/>
          <a:p>
            <a:r>
              <a:rPr lang="it-IT">
                <a:ea typeface="Calibri Light"/>
                <a:cs typeface="Calibri Light"/>
              </a:rPr>
              <a:t>The broader picture (compNet): </a:t>
            </a:r>
            <a:r>
              <a:rPr lang="fr-FR">
                <a:ea typeface="Calibri Light"/>
                <a:cs typeface="Calibri Light"/>
              </a:rPr>
              <a:t>Intangibles and </a:t>
            </a:r>
            <a:r>
              <a:rPr lang="fr-FR" err="1">
                <a:ea typeface="Calibri Light"/>
                <a:cs typeface="Calibri Light"/>
              </a:rPr>
              <a:t>productivity</a:t>
            </a:r>
            <a:r>
              <a:rPr lang="fr-FR">
                <a:ea typeface="Calibri Light"/>
                <a:cs typeface="Calibri Light"/>
              </a:rPr>
              <a:t> </a:t>
            </a:r>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4</a:t>
            </a:fld>
            <a:endParaRPr lang="en-GB">
              <a:solidFill>
                <a:prstClr val="black">
                  <a:tint val="75000"/>
                </a:prstClr>
              </a:solidFill>
              <a:latin typeface="Calibri" panose="020F0502020204030204"/>
            </a:endParaRPr>
          </a:p>
        </p:txBody>
      </p:sp>
      <p:pic>
        <p:nvPicPr>
          <p:cNvPr id="10" name="Picture 10" descr="Chart, scatter chart&#10;&#10;Description automatically generated">
            <a:extLst>
              <a:ext uri="{FF2B5EF4-FFF2-40B4-BE49-F238E27FC236}">
                <a16:creationId xmlns:a16="http://schemas.microsoft.com/office/drawing/2014/main" id="{1B531ABA-11BE-B489-2621-8715A407B539}"/>
              </a:ext>
            </a:extLst>
          </p:cNvPr>
          <p:cNvPicPr>
            <a:picLocks noChangeAspect="1"/>
          </p:cNvPicPr>
          <p:nvPr/>
        </p:nvPicPr>
        <p:blipFill>
          <a:blip r:embed="rId3"/>
          <a:stretch>
            <a:fillRect/>
          </a:stretch>
        </p:blipFill>
        <p:spPr>
          <a:xfrm>
            <a:off x="1860597" y="719772"/>
            <a:ext cx="8204997" cy="5316502"/>
          </a:xfrm>
          <a:prstGeom prst="rect">
            <a:avLst/>
          </a:prstGeom>
        </p:spPr>
      </p:pic>
      <p:sp>
        <p:nvSpPr>
          <p:cNvPr id="5" name="Content Placeholder 1">
            <a:extLst>
              <a:ext uri="{FF2B5EF4-FFF2-40B4-BE49-F238E27FC236}">
                <a16:creationId xmlns:a16="http://schemas.microsoft.com/office/drawing/2014/main" id="{47E002A9-B128-D419-82CC-1DC2CE9D6CA8}"/>
              </a:ext>
            </a:extLst>
          </p:cNvPr>
          <p:cNvSpPr>
            <a:spLocks noGrp="1"/>
          </p:cNvSpPr>
          <p:nvPr/>
        </p:nvSpPr>
        <p:spPr>
          <a:xfrm>
            <a:off x="2685739" y="5878027"/>
            <a:ext cx="6633033" cy="668783"/>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a:solidFill>
                  <a:prstClr val="black"/>
                </a:solidFill>
                <a:latin typeface="Calibri" panose="020F0502020204030204"/>
              </a:rPr>
              <a:t>….are positively correlated across sectors and countries</a:t>
            </a:r>
            <a:endParaRPr lang="en-US" b="1">
              <a:solidFill>
                <a:prstClr val="black"/>
              </a:solidFill>
              <a:latin typeface="Calibri" panose="020F0502020204030204"/>
              <a:cs typeface="Calibri"/>
            </a:endParaRPr>
          </a:p>
        </p:txBody>
      </p:sp>
    </p:spTree>
    <p:extLst>
      <p:ext uri="{BB962C8B-B14F-4D97-AF65-F5344CB8AC3E}">
        <p14:creationId xmlns:p14="http://schemas.microsoft.com/office/powerpoint/2010/main" val="24515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fr-FR">
                <a:cs typeface="Calibri Light"/>
              </a:rPr>
              <a:t>Intangible assets </a:t>
            </a:r>
            <a:r>
              <a:rPr lang="fr-FR" err="1">
                <a:cs typeface="Calibri Light"/>
              </a:rPr>
              <a:t>ownership</a:t>
            </a:r>
            <a:r>
              <a:rPr lang="fr-FR">
                <a:cs typeface="Calibri Light"/>
              </a:rPr>
              <a:t> </a:t>
            </a:r>
            <a:r>
              <a:rPr lang="fr-FR" err="1">
                <a:cs typeface="Calibri Light"/>
              </a:rPr>
              <a:t>is</a:t>
            </a:r>
            <a:r>
              <a:rPr lang="fr-FR">
                <a:cs typeface="Calibri Light"/>
              </a:rPr>
              <a:t> </a:t>
            </a:r>
            <a:r>
              <a:rPr lang="fr-FR" err="1">
                <a:cs typeface="Calibri Light"/>
              </a:rPr>
              <a:t>very</a:t>
            </a:r>
            <a:r>
              <a:rPr lang="fr-FR">
                <a:cs typeface="Calibri Light"/>
              </a:rPr>
              <a:t> </a:t>
            </a:r>
            <a:r>
              <a:rPr lang="fr-FR" err="1">
                <a:cs typeface="Calibri Light"/>
              </a:rPr>
              <a:t>concentrated</a:t>
            </a:r>
            <a:endParaRPr lang="en-US" err="1"/>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5</a:t>
            </a:fld>
            <a:endParaRPr lang="en-GB">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33BF890C-1E42-4560-8A39-B997846C1EE4}"/>
              </a:ext>
            </a:extLst>
          </p:cNvPr>
          <p:cNvSpPr txBox="1"/>
          <p:nvPr/>
        </p:nvSpPr>
        <p:spPr>
          <a:xfrm>
            <a:off x="2861734" y="1405467"/>
            <a:ext cx="5901267" cy="369332"/>
          </a:xfrm>
          <a:prstGeom prst="rect">
            <a:avLst/>
          </a:prstGeom>
          <a:noFill/>
        </p:spPr>
        <p:txBody>
          <a:bodyPr wrap="square" lIns="91440" tIns="45720" rIns="91440" bIns="45720" rtlCol="0" anchor="t">
            <a:spAutoFit/>
          </a:bodyPr>
          <a:lstStyle/>
          <a:p>
            <a:endParaRPr lang="en-US">
              <a:solidFill>
                <a:prstClr val="black"/>
              </a:solidFill>
              <a:latin typeface="Calibri" panose="020F0502020204030204"/>
              <a:cs typeface="Calibri"/>
            </a:endParaRPr>
          </a:p>
        </p:txBody>
      </p:sp>
      <p:pic>
        <p:nvPicPr>
          <p:cNvPr id="2" name="Picture 4">
            <a:extLst>
              <a:ext uri="{FF2B5EF4-FFF2-40B4-BE49-F238E27FC236}">
                <a16:creationId xmlns:a16="http://schemas.microsoft.com/office/drawing/2014/main" id="{384A80AB-77DE-BECC-B617-7D14C1997050}"/>
              </a:ext>
            </a:extLst>
          </p:cNvPr>
          <p:cNvPicPr>
            <a:picLocks noChangeAspect="1"/>
          </p:cNvPicPr>
          <p:nvPr/>
        </p:nvPicPr>
        <p:blipFill>
          <a:blip r:embed="rId3"/>
          <a:stretch>
            <a:fillRect/>
          </a:stretch>
        </p:blipFill>
        <p:spPr>
          <a:xfrm>
            <a:off x="1941389" y="715617"/>
            <a:ext cx="7668667" cy="5061226"/>
          </a:xfrm>
          <a:prstGeom prst="rect">
            <a:avLst/>
          </a:prstGeom>
        </p:spPr>
      </p:pic>
      <p:sp>
        <p:nvSpPr>
          <p:cNvPr id="5" name="Content Placeholder 1">
            <a:extLst>
              <a:ext uri="{FF2B5EF4-FFF2-40B4-BE49-F238E27FC236}">
                <a16:creationId xmlns:a16="http://schemas.microsoft.com/office/drawing/2014/main" id="{04EED950-A01B-71DA-1ED5-72AD35766B61}"/>
              </a:ext>
            </a:extLst>
          </p:cNvPr>
          <p:cNvSpPr>
            <a:spLocks noGrp="1"/>
          </p:cNvSpPr>
          <p:nvPr/>
        </p:nvSpPr>
        <p:spPr>
          <a:xfrm>
            <a:off x="2685738" y="5878026"/>
            <a:ext cx="7552308" cy="761470"/>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a:solidFill>
                  <a:prstClr val="black"/>
                </a:solidFill>
                <a:latin typeface="Calibri" panose="020F0502020204030204"/>
              </a:rPr>
              <a:t>….only the very top firms (the last percentile on the right) invest high shares of their revenues in intangible assets</a:t>
            </a:r>
            <a:endParaRPr lang="en-US" b="1">
              <a:solidFill>
                <a:prstClr val="black"/>
              </a:solidFill>
              <a:latin typeface="Calibri" panose="020F0502020204030204"/>
              <a:cs typeface="Calibri"/>
            </a:endParaRPr>
          </a:p>
        </p:txBody>
      </p:sp>
    </p:spTree>
    <p:extLst>
      <p:ext uri="{BB962C8B-B14F-4D97-AF65-F5344CB8AC3E}">
        <p14:creationId xmlns:p14="http://schemas.microsoft.com/office/powerpoint/2010/main" val="323234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p:txBody>
          <a:bodyPr/>
          <a:lstStyle/>
          <a:p>
            <a:r>
              <a:rPr lang="it-IT">
                <a:ea typeface="Calibri Light"/>
                <a:cs typeface="Calibri Light"/>
              </a:rPr>
              <a:t>More granular data (MDI) give a more nuanced picture</a:t>
            </a:r>
            <a:endParaRPr lang="fr-FR">
              <a:ea typeface="Calibri Light"/>
              <a:cs typeface="Calibri Light"/>
            </a:endParaRPr>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6</a:t>
            </a:fld>
            <a:endParaRPr lang="en-GB">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33BF890C-1E42-4560-8A39-B997846C1EE4}"/>
              </a:ext>
            </a:extLst>
          </p:cNvPr>
          <p:cNvSpPr txBox="1"/>
          <p:nvPr/>
        </p:nvSpPr>
        <p:spPr>
          <a:xfrm>
            <a:off x="2861734" y="1405467"/>
            <a:ext cx="5901267" cy="369332"/>
          </a:xfrm>
          <a:prstGeom prst="rect">
            <a:avLst/>
          </a:prstGeom>
          <a:noFill/>
        </p:spPr>
        <p:txBody>
          <a:bodyPr wrap="square" lIns="91440" tIns="45720" rIns="91440" bIns="45720" rtlCol="0" anchor="t">
            <a:spAutoFit/>
          </a:bodyPr>
          <a:lstStyle/>
          <a:p>
            <a:endParaRPr lang="en-US">
              <a:solidFill>
                <a:prstClr val="black"/>
              </a:solidFill>
              <a:latin typeface="Calibri" panose="020F0502020204030204"/>
            </a:endParaRPr>
          </a:p>
        </p:txBody>
      </p:sp>
      <p:pic>
        <p:nvPicPr>
          <p:cNvPr id="5" name="Picture 5" descr="Chart, bar chart&#10;&#10;Description automatically generated">
            <a:extLst>
              <a:ext uri="{FF2B5EF4-FFF2-40B4-BE49-F238E27FC236}">
                <a16:creationId xmlns:a16="http://schemas.microsoft.com/office/drawing/2014/main" id="{697237AC-1DD0-610F-0B55-BFE4F2870877}"/>
              </a:ext>
            </a:extLst>
          </p:cNvPr>
          <p:cNvPicPr>
            <a:picLocks noChangeAspect="1"/>
          </p:cNvPicPr>
          <p:nvPr/>
        </p:nvPicPr>
        <p:blipFill rotWithShape="1">
          <a:blip r:embed="rId3"/>
          <a:srcRect l="-187" r="93" b="753"/>
          <a:stretch/>
        </p:blipFill>
        <p:spPr>
          <a:xfrm>
            <a:off x="2255882" y="691649"/>
            <a:ext cx="8042702" cy="2645323"/>
          </a:xfrm>
          <a:prstGeom prst="rect">
            <a:avLst/>
          </a:prstGeom>
        </p:spPr>
      </p:pic>
      <p:pic>
        <p:nvPicPr>
          <p:cNvPr id="6" name="Picture 7" descr="Chart, bar chart&#10;&#10;Description automatically generated">
            <a:extLst>
              <a:ext uri="{FF2B5EF4-FFF2-40B4-BE49-F238E27FC236}">
                <a16:creationId xmlns:a16="http://schemas.microsoft.com/office/drawing/2014/main" id="{925EB27E-3CED-CBBC-E8FB-020FFC2D0580}"/>
              </a:ext>
            </a:extLst>
          </p:cNvPr>
          <p:cNvPicPr>
            <a:picLocks noChangeAspect="1"/>
          </p:cNvPicPr>
          <p:nvPr/>
        </p:nvPicPr>
        <p:blipFill>
          <a:blip r:embed="rId4"/>
          <a:stretch>
            <a:fillRect/>
          </a:stretch>
        </p:blipFill>
        <p:spPr>
          <a:xfrm>
            <a:off x="2200002" y="3000501"/>
            <a:ext cx="8038045" cy="2667301"/>
          </a:xfrm>
          <a:prstGeom prst="rect">
            <a:avLst/>
          </a:prstGeom>
        </p:spPr>
      </p:pic>
      <p:sp>
        <p:nvSpPr>
          <p:cNvPr id="9" name="TextBox 8">
            <a:extLst>
              <a:ext uri="{FF2B5EF4-FFF2-40B4-BE49-F238E27FC236}">
                <a16:creationId xmlns:a16="http://schemas.microsoft.com/office/drawing/2014/main" id="{8D425ABA-A875-0E84-4A52-922665F3ECCC}"/>
              </a:ext>
            </a:extLst>
          </p:cNvPr>
          <p:cNvSpPr txBox="1"/>
          <p:nvPr/>
        </p:nvSpPr>
        <p:spPr>
          <a:xfrm>
            <a:off x="1851088" y="1917349"/>
            <a:ext cx="809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prstClr val="black"/>
                </a:solidFill>
                <a:latin typeface="Calibri" panose="020F0502020204030204"/>
              </a:rPr>
              <a:t>FR</a:t>
            </a:r>
          </a:p>
        </p:txBody>
      </p:sp>
      <p:sp>
        <p:nvSpPr>
          <p:cNvPr id="11" name="TextBox 10">
            <a:extLst>
              <a:ext uri="{FF2B5EF4-FFF2-40B4-BE49-F238E27FC236}">
                <a16:creationId xmlns:a16="http://schemas.microsoft.com/office/drawing/2014/main" id="{8868CC78-F180-CCFD-B078-EBF99D98D225}"/>
              </a:ext>
            </a:extLst>
          </p:cNvPr>
          <p:cNvSpPr txBox="1"/>
          <p:nvPr/>
        </p:nvSpPr>
        <p:spPr>
          <a:xfrm>
            <a:off x="1851088" y="4628021"/>
            <a:ext cx="809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prstClr val="black"/>
                </a:solidFill>
                <a:latin typeface="Calibri" panose="020F0502020204030204"/>
              </a:rPr>
              <a:t>NL</a:t>
            </a:r>
          </a:p>
        </p:txBody>
      </p:sp>
      <p:sp>
        <p:nvSpPr>
          <p:cNvPr id="2" name="Content Placeholder 1">
            <a:extLst>
              <a:ext uri="{FF2B5EF4-FFF2-40B4-BE49-F238E27FC236}">
                <a16:creationId xmlns:a16="http://schemas.microsoft.com/office/drawing/2014/main" id="{C04708B6-4C43-2AAB-CA67-D9AED4535897}"/>
              </a:ext>
            </a:extLst>
          </p:cNvPr>
          <p:cNvSpPr>
            <a:spLocks noGrp="1"/>
          </p:cNvSpPr>
          <p:nvPr/>
        </p:nvSpPr>
        <p:spPr>
          <a:xfrm>
            <a:off x="1703512" y="5768966"/>
            <a:ext cx="8780396" cy="885293"/>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a:solidFill>
                  <a:prstClr val="black"/>
                </a:solidFill>
                <a:latin typeface="Calibri" panose="020F0502020204030204"/>
              </a:rPr>
              <a:t>….</a:t>
            </a:r>
            <a:r>
              <a:rPr lang="it-IT" sz="2600" b="1">
                <a:solidFill>
                  <a:prstClr val="black"/>
                </a:solidFill>
                <a:latin typeface="Calibri" panose="020F0502020204030204"/>
              </a:rPr>
              <a:t>Firms results (profit, revenues) are highly skewed when using innovation index as a proxy for intangibles</a:t>
            </a:r>
            <a:r>
              <a:rPr lang="it-IT" b="1">
                <a:solidFill>
                  <a:prstClr val="black"/>
                </a:solidFill>
                <a:latin typeface="Calibri" panose="020F0502020204030204"/>
              </a:rPr>
              <a:t> </a:t>
            </a:r>
            <a:endParaRPr lang="en-US" b="1">
              <a:solidFill>
                <a:prstClr val="black"/>
              </a:solidFill>
              <a:latin typeface="Calibri" panose="020F0502020204030204"/>
              <a:cs typeface="Calibri"/>
            </a:endParaRPr>
          </a:p>
        </p:txBody>
      </p:sp>
    </p:spTree>
    <p:extLst>
      <p:ext uri="{BB962C8B-B14F-4D97-AF65-F5344CB8AC3E}">
        <p14:creationId xmlns:p14="http://schemas.microsoft.com/office/powerpoint/2010/main" val="31071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326DB-C9AF-E2B1-5C6F-5CDD0500C885}"/>
              </a:ext>
            </a:extLst>
          </p:cNvPr>
          <p:cNvSpPr>
            <a:spLocks noGrp="1"/>
          </p:cNvSpPr>
          <p:nvPr>
            <p:ph type="title"/>
          </p:nvPr>
        </p:nvSpPr>
        <p:spPr/>
        <p:txBody>
          <a:bodyPr/>
          <a:lstStyle/>
          <a:p>
            <a:r>
              <a:rPr lang="en-US">
                <a:cs typeface="Calibri Light"/>
              </a:rPr>
              <a:t>Intangibles are correlated with concentration in revenues</a:t>
            </a:r>
            <a:endParaRPr lang="en-US"/>
          </a:p>
        </p:txBody>
      </p:sp>
      <p:sp>
        <p:nvSpPr>
          <p:cNvPr id="4" name="Slide Number Placeholder 3">
            <a:extLst>
              <a:ext uri="{FF2B5EF4-FFF2-40B4-BE49-F238E27FC236}">
                <a16:creationId xmlns:a16="http://schemas.microsoft.com/office/drawing/2014/main" id="{EBB601AA-B395-E337-5421-104C3F85B575}"/>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7</a:t>
            </a:fld>
            <a:endParaRPr lang="en-GB">
              <a:solidFill>
                <a:prstClr val="black">
                  <a:tint val="75000"/>
                </a:prstClr>
              </a:solidFill>
              <a:latin typeface="Calibri" panose="020F0502020204030204"/>
            </a:endParaRPr>
          </a:p>
        </p:txBody>
      </p:sp>
      <p:pic>
        <p:nvPicPr>
          <p:cNvPr id="7" name="Picture 7" descr="Chart, scatter chart&#10;&#10;Description automatically generated">
            <a:extLst>
              <a:ext uri="{FF2B5EF4-FFF2-40B4-BE49-F238E27FC236}">
                <a16:creationId xmlns:a16="http://schemas.microsoft.com/office/drawing/2014/main" id="{26F0835C-DE18-7813-B00D-8B1E160D2348}"/>
              </a:ext>
            </a:extLst>
          </p:cNvPr>
          <p:cNvPicPr>
            <a:picLocks noGrp="1" noChangeAspect="1"/>
          </p:cNvPicPr>
          <p:nvPr>
            <p:ph idx="1"/>
          </p:nvPr>
        </p:nvPicPr>
        <p:blipFill>
          <a:blip r:embed="rId3"/>
          <a:stretch>
            <a:fillRect/>
          </a:stretch>
        </p:blipFill>
        <p:spPr>
          <a:xfrm>
            <a:off x="1817348" y="750858"/>
            <a:ext cx="8548271" cy="5689109"/>
          </a:xfrm>
        </p:spPr>
      </p:pic>
    </p:spTree>
    <p:extLst>
      <p:ext uri="{BB962C8B-B14F-4D97-AF65-F5344CB8AC3E}">
        <p14:creationId xmlns:p14="http://schemas.microsoft.com/office/powerpoint/2010/main" val="344124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0FB2B34C-ED97-1E8A-CC3A-831988144F31}"/>
              </a:ext>
            </a:extLst>
          </p:cNvPr>
          <p:cNvPicPr>
            <a:picLocks noGrp="1" noChangeAspect="1"/>
          </p:cNvPicPr>
          <p:nvPr>
            <p:ph idx="1"/>
          </p:nvPr>
        </p:nvPicPr>
        <p:blipFill>
          <a:blip r:embed="rId3"/>
          <a:stretch>
            <a:fillRect/>
          </a:stretch>
        </p:blipFill>
        <p:spPr>
          <a:xfrm>
            <a:off x="2109764" y="697632"/>
            <a:ext cx="8128283" cy="5219283"/>
          </a:xfrm>
        </p:spPr>
      </p:pic>
      <p:sp>
        <p:nvSpPr>
          <p:cNvPr id="3" name="Title 2">
            <a:extLst>
              <a:ext uri="{FF2B5EF4-FFF2-40B4-BE49-F238E27FC236}">
                <a16:creationId xmlns:a16="http://schemas.microsoft.com/office/drawing/2014/main" id="{028610DC-1566-8EE7-1003-D80B2C52C3FF}"/>
              </a:ext>
            </a:extLst>
          </p:cNvPr>
          <p:cNvSpPr>
            <a:spLocks noGrp="1"/>
          </p:cNvSpPr>
          <p:nvPr>
            <p:ph type="title"/>
          </p:nvPr>
        </p:nvSpPr>
        <p:spPr/>
        <p:txBody>
          <a:bodyPr/>
          <a:lstStyle/>
          <a:p>
            <a:r>
              <a:rPr lang="en-US">
                <a:cs typeface="Calibri Light"/>
              </a:rPr>
              <a:t>But less with markups</a:t>
            </a:r>
            <a:endParaRPr lang="en-US"/>
          </a:p>
        </p:txBody>
      </p:sp>
      <p:sp>
        <p:nvSpPr>
          <p:cNvPr id="4" name="Slide Number Placeholder 3">
            <a:extLst>
              <a:ext uri="{FF2B5EF4-FFF2-40B4-BE49-F238E27FC236}">
                <a16:creationId xmlns:a16="http://schemas.microsoft.com/office/drawing/2014/main" id="{955B0915-C012-4389-FAEB-A313380382C9}"/>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8</a:t>
            </a:fld>
            <a:endParaRPr lang="en-GB">
              <a:solidFill>
                <a:prstClr val="black">
                  <a:tint val="75000"/>
                </a:prstClr>
              </a:solidFill>
              <a:latin typeface="Calibri" panose="020F0502020204030204"/>
            </a:endParaRPr>
          </a:p>
        </p:txBody>
      </p:sp>
      <p:sp>
        <p:nvSpPr>
          <p:cNvPr id="2" name="Content Placeholder 1">
            <a:extLst>
              <a:ext uri="{FF2B5EF4-FFF2-40B4-BE49-F238E27FC236}">
                <a16:creationId xmlns:a16="http://schemas.microsoft.com/office/drawing/2014/main" id="{66C820B4-D5F7-310A-7366-0F7445AC9CF8}"/>
              </a:ext>
            </a:extLst>
          </p:cNvPr>
          <p:cNvSpPr>
            <a:spLocks noGrp="1"/>
          </p:cNvSpPr>
          <p:nvPr/>
        </p:nvSpPr>
        <p:spPr>
          <a:xfrm>
            <a:off x="1708366" y="5805760"/>
            <a:ext cx="8959634" cy="903366"/>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b="1">
                <a:solidFill>
                  <a:prstClr val="black"/>
                </a:solidFill>
                <a:latin typeface="Calibri" panose="020F0502020204030204"/>
              </a:rPr>
              <a:t>….Those firms NO necessarily can enjoy undue market power</a:t>
            </a:r>
            <a:endParaRPr lang="en-US" b="1">
              <a:solidFill>
                <a:prstClr val="black"/>
              </a:solidFill>
              <a:latin typeface="Calibri" panose="020F0502020204030204"/>
              <a:cs typeface="Calibri"/>
            </a:endParaRPr>
          </a:p>
        </p:txBody>
      </p:sp>
    </p:spTree>
    <p:extLst>
      <p:ext uri="{BB962C8B-B14F-4D97-AF65-F5344CB8AC3E}">
        <p14:creationId xmlns:p14="http://schemas.microsoft.com/office/powerpoint/2010/main" val="34692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7E82-1E71-228A-3704-E7220EE77F71}"/>
              </a:ext>
            </a:extLst>
          </p:cNvPr>
          <p:cNvSpPr>
            <a:spLocks noGrp="1"/>
          </p:cNvSpPr>
          <p:nvPr>
            <p:ph type="title"/>
          </p:nvPr>
        </p:nvSpPr>
        <p:spPr>
          <a:xfrm>
            <a:off x="1703512" y="137319"/>
            <a:ext cx="9594624" cy="480204"/>
          </a:xfrm>
        </p:spPr>
        <p:txBody>
          <a:bodyPr/>
          <a:lstStyle/>
          <a:p>
            <a:r>
              <a:rPr lang="it-IT">
                <a:ea typeface="Calibri Light"/>
                <a:cs typeface="Calibri Light"/>
              </a:rPr>
              <a:t>…Although more granular data (MDI) point to high concentration in profit overtime for KI firms and wage discrepancies in FR</a:t>
            </a:r>
            <a:endParaRPr lang="fr-FR" err="1">
              <a:ea typeface="Calibri Light"/>
              <a:cs typeface="Calibri Light"/>
            </a:endParaRPr>
          </a:p>
        </p:txBody>
      </p:sp>
      <p:sp>
        <p:nvSpPr>
          <p:cNvPr id="4" name="Slide Number Placeholder 3">
            <a:extLst>
              <a:ext uri="{FF2B5EF4-FFF2-40B4-BE49-F238E27FC236}">
                <a16:creationId xmlns:a16="http://schemas.microsoft.com/office/drawing/2014/main" id="{A751E5BD-1DDA-D039-DFED-BE1DE99701ED}"/>
              </a:ext>
            </a:extLst>
          </p:cNvPr>
          <p:cNvSpPr>
            <a:spLocks noGrp="1"/>
          </p:cNvSpPr>
          <p:nvPr>
            <p:ph type="sldNum" sz="quarter" idx="12"/>
          </p:nvPr>
        </p:nvSpPr>
        <p:spPr/>
        <p:txBody>
          <a:bodyPr/>
          <a:lstStyle/>
          <a:p>
            <a:fld id="{B0BF5FBA-7D5B-4A0A-AD9B-BC92B6CE2C62}" type="slidenum">
              <a:rPr lang="en-GB">
                <a:solidFill>
                  <a:prstClr val="black">
                    <a:tint val="75000"/>
                  </a:prstClr>
                </a:solidFill>
                <a:latin typeface="Calibri" panose="020F0502020204030204"/>
              </a:rPr>
              <a:pPr/>
              <a:t>9</a:t>
            </a:fld>
            <a:endParaRPr lang="en-GB">
              <a:solidFill>
                <a:prstClr val="black">
                  <a:tint val="75000"/>
                </a:prstClr>
              </a:solidFill>
              <a:latin typeface="Calibri" panose="020F0502020204030204"/>
            </a:endParaRPr>
          </a:p>
        </p:txBody>
      </p:sp>
      <p:sp>
        <p:nvSpPr>
          <p:cNvPr id="13" name="TextBox 12">
            <a:extLst>
              <a:ext uri="{FF2B5EF4-FFF2-40B4-BE49-F238E27FC236}">
                <a16:creationId xmlns:a16="http://schemas.microsoft.com/office/drawing/2014/main" id="{FC57A62D-6332-5584-882C-C8831B972175}"/>
              </a:ext>
            </a:extLst>
          </p:cNvPr>
          <p:cNvSpPr txBox="1"/>
          <p:nvPr/>
        </p:nvSpPr>
        <p:spPr>
          <a:xfrm>
            <a:off x="2291354" y="1917349"/>
            <a:ext cx="809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prstClr val="black"/>
                </a:solidFill>
                <a:latin typeface="Calibri" panose="020F0502020204030204"/>
              </a:rPr>
              <a:t>FR</a:t>
            </a:r>
          </a:p>
        </p:txBody>
      </p:sp>
      <p:sp>
        <p:nvSpPr>
          <p:cNvPr id="15" name="TextBox 14">
            <a:extLst>
              <a:ext uri="{FF2B5EF4-FFF2-40B4-BE49-F238E27FC236}">
                <a16:creationId xmlns:a16="http://schemas.microsoft.com/office/drawing/2014/main" id="{655BC04D-512D-CC8C-D8AE-8BF80E261D7C}"/>
              </a:ext>
            </a:extLst>
          </p:cNvPr>
          <p:cNvSpPr txBox="1"/>
          <p:nvPr/>
        </p:nvSpPr>
        <p:spPr>
          <a:xfrm>
            <a:off x="2291354" y="4350115"/>
            <a:ext cx="809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prstClr val="black"/>
                </a:solidFill>
                <a:latin typeface="Calibri" panose="020F0502020204030204"/>
              </a:rPr>
              <a:t>NL</a:t>
            </a:r>
          </a:p>
        </p:txBody>
      </p:sp>
      <p:pic>
        <p:nvPicPr>
          <p:cNvPr id="16" name="Picture 15" descr="Chart, line chart&#10;&#10;Description automatically generated">
            <a:extLst>
              <a:ext uri="{FF2B5EF4-FFF2-40B4-BE49-F238E27FC236}">
                <a16:creationId xmlns:a16="http://schemas.microsoft.com/office/drawing/2014/main" id="{2DB7C6D2-99D9-40ED-A4EE-EE18C6D4D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1" y="771143"/>
            <a:ext cx="6189133" cy="3094567"/>
          </a:xfrm>
          <a:prstGeom prst="rect">
            <a:avLst/>
          </a:prstGeom>
        </p:spPr>
      </p:pic>
      <p:pic>
        <p:nvPicPr>
          <p:cNvPr id="18" name="Picture 17" descr="Chart, line chart&#10;&#10;Description automatically generated">
            <a:extLst>
              <a:ext uri="{FF2B5EF4-FFF2-40B4-BE49-F238E27FC236}">
                <a16:creationId xmlns:a16="http://schemas.microsoft.com/office/drawing/2014/main" id="{071DB8B8-E5C9-4F8E-AA23-B32400D73588}"/>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t="87037" r="19599"/>
          <a:stretch/>
        </p:blipFill>
        <p:spPr>
          <a:xfrm>
            <a:off x="3606793" y="6056405"/>
            <a:ext cx="4978414" cy="533400"/>
          </a:xfrm>
          <a:prstGeom prst="rect">
            <a:avLst/>
          </a:prstGeom>
        </p:spPr>
      </p:pic>
      <p:pic>
        <p:nvPicPr>
          <p:cNvPr id="12" name="Picture 11" descr="Chart, line chart&#10;&#10;Description automatically generated">
            <a:extLst>
              <a:ext uri="{FF2B5EF4-FFF2-40B4-BE49-F238E27FC236}">
                <a16:creationId xmlns:a16="http://schemas.microsoft.com/office/drawing/2014/main" id="{02B52A2A-BFA2-4598-87DD-94AD021475DE}"/>
              </a:ext>
            </a:extLst>
          </p:cNvPr>
          <p:cNvPicPr>
            <a:picLocks noChangeAspect="1"/>
          </p:cNvPicPr>
          <p:nvPr/>
        </p:nvPicPr>
        <p:blipFill rotWithShape="1">
          <a:blip r:embed="rId4">
            <a:extLst>
              <a:ext uri="{28A0092B-C50C-407E-A947-70E740481C1C}">
                <a14:useLocalDpi xmlns:a14="http://schemas.microsoft.com/office/drawing/2010/main" val="0"/>
              </a:ext>
            </a:extLst>
          </a:blip>
          <a:srcRect b="12948"/>
          <a:stretch/>
        </p:blipFill>
        <p:spPr>
          <a:xfrm>
            <a:off x="3403601" y="3546043"/>
            <a:ext cx="6189133" cy="2693887"/>
          </a:xfrm>
          <a:prstGeom prst="rect">
            <a:avLst/>
          </a:prstGeom>
        </p:spPr>
      </p:pic>
    </p:spTree>
    <p:extLst>
      <p:ext uri="{BB962C8B-B14F-4D97-AF65-F5344CB8AC3E}">
        <p14:creationId xmlns:p14="http://schemas.microsoft.com/office/powerpoint/2010/main" val="7335109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Ne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1209</Words>
  <Application>Microsoft Office PowerPoint</Application>
  <PresentationFormat>Widescreen</PresentationFormat>
  <Paragraphs>114</Paragraphs>
  <Slides>15</Slides>
  <Notes>12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CompNet</vt:lpstr>
      <vt:lpstr>PowerPoint Presentation</vt:lpstr>
      <vt:lpstr>Innovation: their impact and how do we measure it?</vt:lpstr>
      <vt:lpstr>First, how we define intangibles</vt:lpstr>
      <vt:lpstr>The broader picture (compNet): Intangibles and productivity </vt:lpstr>
      <vt:lpstr>Intangible assets ownership is very concentrated</vt:lpstr>
      <vt:lpstr>More granular data (MDI) give a more nuanced picture</vt:lpstr>
      <vt:lpstr>Intangibles are correlated with concentration in revenues</vt:lpstr>
      <vt:lpstr>But less with markups</vt:lpstr>
      <vt:lpstr>…Although more granular data (MDI) point to high concentration in profit overtime for KI firms and wage discrepancies in FR</vt:lpstr>
      <vt:lpstr>Conclusions - 1</vt:lpstr>
      <vt:lpstr>PowerPoint Presentation</vt:lpstr>
      <vt:lpstr>Business dynamism is declining</vt:lpstr>
      <vt:lpstr>Entry is becoming increasingly difficult </vt:lpstr>
      <vt:lpstr>Young firms are becoming less important</vt:lpstr>
      <vt:lpstr>Conclusions - 2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INFERRERA</dc:creator>
  <cp:lastModifiedBy>Filippo di Mauro</cp:lastModifiedBy>
  <cp:revision>2</cp:revision>
  <dcterms:created xsi:type="dcterms:W3CDTF">2022-06-29T17:57:14Z</dcterms:created>
  <dcterms:modified xsi:type="dcterms:W3CDTF">2022-06-29T18:41:24Z</dcterms:modified>
</cp:coreProperties>
</file>