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7" r:id="rId1"/>
  </p:sldMasterIdLst>
  <p:notesMasterIdLst>
    <p:notesMasterId r:id="rId16"/>
  </p:notesMasterIdLst>
  <p:sldIdLst>
    <p:sldId id="323" r:id="rId2"/>
    <p:sldId id="359" r:id="rId3"/>
    <p:sldId id="350" r:id="rId4"/>
    <p:sldId id="357" r:id="rId5"/>
    <p:sldId id="358" r:id="rId6"/>
    <p:sldId id="256" r:id="rId7"/>
    <p:sldId id="257" r:id="rId8"/>
    <p:sldId id="360" r:id="rId9"/>
    <p:sldId id="361" r:id="rId10"/>
    <p:sldId id="349" r:id="rId11"/>
    <p:sldId id="352" r:id="rId12"/>
    <p:sldId id="356" r:id="rId13"/>
    <p:sldId id="354" r:id="rId14"/>
    <p:sldId id="355" r:id="rId15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64">
          <p15:clr>
            <a:srgbClr val="A4A3A4"/>
          </p15:clr>
        </p15:guide>
        <p15:guide id="3" orient="horz" pos="1139">
          <p15:clr>
            <a:srgbClr val="A4A3A4"/>
          </p15:clr>
        </p15:guide>
        <p15:guide id="4" orient="horz" pos="867">
          <p15:clr>
            <a:srgbClr val="A4A3A4"/>
          </p15:clr>
        </p15:guide>
        <p15:guide id="5" orient="horz" pos="3861">
          <p15:clr>
            <a:srgbClr val="A4A3A4"/>
          </p15:clr>
        </p15:guide>
        <p15:guide id="6" orient="horz" pos="3929">
          <p15:clr>
            <a:srgbClr val="A4A3A4"/>
          </p15:clr>
        </p15:guide>
        <p15:guide id="7" orient="horz" pos="663">
          <p15:clr>
            <a:srgbClr val="A4A3A4"/>
          </p15:clr>
        </p15:guide>
        <p15:guide id="8" orient="horz" pos="4201">
          <p15:clr>
            <a:srgbClr val="A4A3A4"/>
          </p15:clr>
        </p15:guide>
        <p15:guide id="9" orient="horz" pos="890">
          <p15:clr>
            <a:srgbClr val="A4A3A4"/>
          </p15:clr>
        </p15:guide>
        <p15:guide id="10" pos="2880">
          <p15:clr>
            <a:srgbClr val="A4A3A4"/>
          </p15:clr>
        </p15:guide>
        <p15:guide id="11" pos="476">
          <p15:clr>
            <a:srgbClr val="A4A3A4"/>
          </p15:clr>
        </p15:guide>
        <p15:guide id="12" pos="5284">
          <p15:clr>
            <a:srgbClr val="A4A3A4"/>
          </p15:clr>
        </p15:guide>
        <p15:guide id="13" pos="5556">
          <p15:clr>
            <a:srgbClr val="A4A3A4"/>
          </p15:clr>
        </p15:guide>
        <p15:guide id="14" pos="204">
          <p15:clr>
            <a:srgbClr val="A4A3A4"/>
          </p15:clr>
        </p15:guide>
        <p15:guide id="15" pos="1156">
          <p15:clr>
            <a:srgbClr val="A4A3A4"/>
          </p15:clr>
        </p15:guide>
        <p15:guide id="16" orient="horz" pos="1620">
          <p15:clr>
            <a:srgbClr val="A4A3A4"/>
          </p15:clr>
        </p15:guide>
        <p15:guide id="17" orient="horz" pos="123">
          <p15:clr>
            <a:srgbClr val="A4A3A4"/>
          </p15:clr>
        </p15:guide>
        <p15:guide id="18" orient="horz" pos="854">
          <p15:clr>
            <a:srgbClr val="A4A3A4"/>
          </p15:clr>
        </p15:guide>
        <p15:guide id="19" orient="horz" pos="650">
          <p15:clr>
            <a:srgbClr val="A4A3A4"/>
          </p15:clr>
        </p15:guide>
        <p15:guide id="20" orient="horz" pos="2896">
          <p15:clr>
            <a:srgbClr val="A4A3A4"/>
          </p15:clr>
        </p15:guide>
        <p15:guide id="21" orient="horz" pos="2947">
          <p15:clr>
            <a:srgbClr val="A4A3A4"/>
          </p15:clr>
        </p15:guide>
        <p15:guide id="22" orient="horz" pos="497">
          <p15:clr>
            <a:srgbClr val="A4A3A4"/>
          </p15:clr>
        </p15:guide>
        <p15:guide id="23" orient="horz" pos="3151">
          <p15:clr>
            <a:srgbClr val="A4A3A4"/>
          </p15:clr>
        </p15:guide>
        <p15:guide id="24" orient="horz" pos="6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2783"/>
    <a:srgbClr val="009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929F9F4-4A8F-4326-A1B4-22849713DDAB}" styleName="Style foncé 1 - Accentuation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88" autoAdjust="0"/>
    <p:restoredTop sz="94343" autoAdjust="0"/>
  </p:normalViewPr>
  <p:slideViewPr>
    <p:cSldViewPr showGuides="1">
      <p:cViewPr varScale="1">
        <p:scale>
          <a:sx n="152" d="100"/>
          <a:sy n="152" d="100"/>
        </p:scale>
        <p:origin x="966" y="108"/>
      </p:cViewPr>
      <p:guideLst>
        <p:guide orient="horz" pos="2160"/>
        <p:guide orient="horz" pos="164"/>
        <p:guide orient="horz" pos="1139"/>
        <p:guide orient="horz" pos="867"/>
        <p:guide orient="horz" pos="3861"/>
        <p:guide orient="horz" pos="3929"/>
        <p:guide orient="horz" pos="663"/>
        <p:guide orient="horz" pos="4201"/>
        <p:guide orient="horz" pos="890"/>
        <p:guide pos="2880"/>
        <p:guide pos="476"/>
        <p:guide pos="5284"/>
        <p:guide pos="5556"/>
        <p:guide pos="204"/>
        <p:guide pos="1156"/>
        <p:guide orient="horz" pos="1620"/>
        <p:guide orient="horz" pos="123"/>
        <p:guide orient="horz" pos="854"/>
        <p:guide orient="horz" pos="650"/>
        <p:guide orient="horz" pos="2896"/>
        <p:guide orient="horz" pos="2947"/>
        <p:guide orient="horz" pos="497"/>
        <p:guide orient="horz" pos="3151"/>
        <p:guide orient="horz" pos="6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13/10/2022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3397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9"/>
          <p:cNvSpPr>
            <a:spLocks noGrp="1"/>
          </p:cNvSpPr>
          <p:nvPr>
            <p:ph type="dt" sz="half" idx="14"/>
          </p:nvPr>
        </p:nvSpPr>
        <p:spPr bwMode="gray">
          <a:xfrm>
            <a:off x="323851" y="4873500"/>
            <a:ext cx="3942371" cy="270000"/>
          </a:xfrm>
        </p:spPr>
        <p:txBody>
          <a:bodyPr anchor="t" anchorCtr="0"/>
          <a:lstStyle/>
          <a:p>
            <a:r>
              <a:rPr lang="fr-FR"/>
              <a:t>DATE / 00/00/2014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5"/>
          </p:nvPr>
        </p:nvSpPr>
        <p:spPr bwMode="gray">
          <a:xfrm>
            <a:off x="8820150" y="5001816"/>
            <a:ext cx="323850" cy="141684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6"/>
          </p:nvPr>
        </p:nvSpPr>
        <p:spPr bwMode="gray">
          <a:xfrm>
            <a:off x="8820150" y="5001816"/>
            <a:ext cx="323850" cy="141684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13" name="Rectangle 12"/>
          <p:cNvSpPr/>
          <p:nvPr userDrawn="1"/>
        </p:nvSpPr>
        <p:spPr bwMode="gray">
          <a:xfrm>
            <a:off x="323850" y="4770826"/>
            <a:ext cx="8496300" cy="81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orme libre 17"/>
          <p:cNvSpPr/>
          <p:nvPr userDrawn="1"/>
        </p:nvSpPr>
        <p:spPr bwMode="gray">
          <a:xfrm>
            <a:off x="7092280" y="1215661"/>
            <a:ext cx="2047969" cy="3466777"/>
          </a:xfrm>
          <a:custGeom>
            <a:avLst/>
            <a:gdLst>
              <a:gd name="connsiteX0" fmla="*/ 2340000 w 2764671"/>
              <a:gd name="connsiteY0" fmla="*/ 0 h 4680000"/>
              <a:gd name="connsiteX1" fmla="*/ 2579251 w 2764671"/>
              <a:gd name="connsiteY1" fmla="*/ 12081 h 4680000"/>
              <a:gd name="connsiteX2" fmla="*/ 2764671 w 2764671"/>
              <a:gd name="connsiteY2" fmla="*/ 40380 h 4680000"/>
              <a:gd name="connsiteX3" fmla="*/ 2764671 w 2764671"/>
              <a:gd name="connsiteY3" fmla="*/ 4639621 h 4680000"/>
              <a:gd name="connsiteX4" fmla="*/ 2579251 w 2764671"/>
              <a:gd name="connsiteY4" fmla="*/ 4667919 h 4680000"/>
              <a:gd name="connsiteX5" fmla="*/ 2340000 w 2764671"/>
              <a:gd name="connsiteY5" fmla="*/ 4680000 h 4680000"/>
              <a:gd name="connsiteX6" fmla="*/ 0 w 2764671"/>
              <a:gd name="connsiteY6" fmla="*/ 2340000 h 4680000"/>
              <a:gd name="connsiteX7" fmla="*/ 2340000 w 2764671"/>
              <a:gd name="connsiteY7" fmla="*/ 0 h 46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4671" h="4680000">
                <a:moveTo>
                  <a:pt x="2340000" y="0"/>
                </a:moveTo>
                <a:cubicBezTo>
                  <a:pt x="2420772" y="0"/>
                  <a:pt x="2500587" y="4093"/>
                  <a:pt x="2579251" y="12081"/>
                </a:cubicBezTo>
                <a:lnTo>
                  <a:pt x="2764671" y="40380"/>
                </a:lnTo>
                <a:lnTo>
                  <a:pt x="2764671" y="4639621"/>
                </a:lnTo>
                <a:lnTo>
                  <a:pt x="2579251" y="4667919"/>
                </a:lnTo>
                <a:cubicBezTo>
                  <a:pt x="2500587" y="4675908"/>
                  <a:pt x="2420772" y="4680000"/>
                  <a:pt x="2340000" y="4680000"/>
                </a:cubicBezTo>
                <a:cubicBezTo>
                  <a:pt x="1047654" y="4680000"/>
                  <a:pt x="0" y="3632346"/>
                  <a:pt x="0" y="2340000"/>
                </a:cubicBezTo>
                <a:cubicBezTo>
                  <a:pt x="0" y="1047654"/>
                  <a:pt x="1047654" y="0"/>
                  <a:pt x="2340000" y="0"/>
                </a:cubicBezTo>
                <a:close/>
              </a:path>
            </a:pathLst>
          </a:cu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15" name="Image 14" descr="Logo_130x4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1420402" y="15626"/>
            <a:ext cx="4683050" cy="1440000"/>
          </a:xfrm>
          <a:prstGeom prst="rect">
            <a:avLst/>
          </a:prstGeom>
        </p:spPr>
      </p:pic>
      <p:sp>
        <p:nvSpPr>
          <p:cNvPr id="16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835150" y="1527633"/>
            <a:ext cx="5113114" cy="2934343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buNone/>
              <a:defRPr sz="3200" b="0">
                <a:solidFill>
                  <a:schemeClr val="tx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</p:txBody>
      </p:sp>
      <p:sp>
        <p:nvSpPr>
          <p:cNvPr id="21" name="Forme libre 20"/>
          <p:cNvSpPr/>
          <p:nvPr userDrawn="1"/>
        </p:nvSpPr>
        <p:spPr bwMode="gray">
          <a:xfrm>
            <a:off x="0" y="1203598"/>
            <a:ext cx="1153801" cy="3493628"/>
          </a:xfrm>
          <a:custGeom>
            <a:avLst/>
            <a:gdLst>
              <a:gd name="connsiteX0" fmla="*/ 0 w 1442148"/>
              <a:gd name="connsiteY0" fmla="*/ 0 h 4321725"/>
              <a:gd name="connsiteX1" fmla="*/ 12982 w 1442148"/>
              <a:gd name="connsiteY1" fmla="*/ 4751 h 4321725"/>
              <a:gd name="connsiteX2" fmla="*/ 1442148 w 1442148"/>
              <a:gd name="connsiteY2" fmla="*/ 2160862 h 4321725"/>
              <a:gd name="connsiteX3" fmla="*/ 12982 w 1442148"/>
              <a:gd name="connsiteY3" fmla="*/ 4316973 h 4321725"/>
              <a:gd name="connsiteX4" fmla="*/ 0 w 1442148"/>
              <a:gd name="connsiteY4" fmla="*/ 4321725 h 432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2148" h="4321725">
                <a:moveTo>
                  <a:pt x="0" y="0"/>
                </a:moveTo>
                <a:lnTo>
                  <a:pt x="12982" y="4751"/>
                </a:lnTo>
                <a:cubicBezTo>
                  <a:pt x="852843" y="359982"/>
                  <a:pt x="1442148" y="1191603"/>
                  <a:pt x="1442148" y="2160862"/>
                </a:cubicBezTo>
                <a:cubicBezTo>
                  <a:pt x="1442148" y="3130122"/>
                  <a:pt x="852843" y="3961742"/>
                  <a:pt x="12982" y="4316973"/>
                </a:cubicBezTo>
                <a:lnTo>
                  <a:pt x="0" y="4321725"/>
                </a:lnTo>
                <a:close/>
              </a:path>
            </a:pathLst>
          </a:cu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835150" y="1527633"/>
            <a:ext cx="5113114" cy="2934343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buNone/>
              <a:defRPr sz="3200" b="0">
                <a:solidFill>
                  <a:schemeClr val="tx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4"/>
          </p:nvPr>
        </p:nvSpPr>
        <p:spPr bwMode="gray">
          <a:xfrm>
            <a:off x="323851" y="4873500"/>
            <a:ext cx="3942371" cy="270000"/>
          </a:xfrm>
        </p:spPr>
        <p:txBody>
          <a:bodyPr anchor="t" anchorCtr="0"/>
          <a:lstStyle/>
          <a:p>
            <a:r>
              <a:rPr lang="fr-FR"/>
              <a:t>DATE / 00/00/2014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5"/>
          </p:nvPr>
        </p:nvSpPr>
        <p:spPr bwMode="gray">
          <a:xfrm>
            <a:off x="8820150" y="5001816"/>
            <a:ext cx="323850" cy="141684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6"/>
          </p:nvPr>
        </p:nvSpPr>
        <p:spPr bwMode="gray">
          <a:xfrm>
            <a:off x="8820150" y="5001816"/>
            <a:ext cx="323850" cy="141684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3" name="Rectangle 12"/>
          <p:cNvSpPr/>
          <p:nvPr userDrawn="1"/>
        </p:nvSpPr>
        <p:spPr bwMode="gray">
          <a:xfrm>
            <a:off x="323850" y="4770826"/>
            <a:ext cx="8496300" cy="81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 descr="Logo_130x4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1420402" y="15626"/>
            <a:ext cx="4683050" cy="1440000"/>
          </a:xfrm>
          <a:prstGeom prst="rect">
            <a:avLst/>
          </a:prstGeom>
        </p:spPr>
      </p:pic>
      <p:sp>
        <p:nvSpPr>
          <p:cNvPr id="17" name="Forme libre 16"/>
          <p:cNvSpPr/>
          <p:nvPr userDrawn="1"/>
        </p:nvSpPr>
        <p:spPr bwMode="gray">
          <a:xfrm>
            <a:off x="0" y="1203598"/>
            <a:ext cx="1153801" cy="3493628"/>
          </a:xfrm>
          <a:custGeom>
            <a:avLst/>
            <a:gdLst>
              <a:gd name="connsiteX0" fmla="*/ 0 w 1442148"/>
              <a:gd name="connsiteY0" fmla="*/ 0 h 4321725"/>
              <a:gd name="connsiteX1" fmla="*/ 12982 w 1442148"/>
              <a:gd name="connsiteY1" fmla="*/ 4751 h 4321725"/>
              <a:gd name="connsiteX2" fmla="*/ 1442148 w 1442148"/>
              <a:gd name="connsiteY2" fmla="*/ 2160862 h 4321725"/>
              <a:gd name="connsiteX3" fmla="*/ 12982 w 1442148"/>
              <a:gd name="connsiteY3" fmla="*/ 4316973 h 4321725"/>
              <a:gd name="connsiteX4" fmla="*/ 0 w 1442148"/>
              <a:gd name="connsiteY4" fmla="*/ 4321725 h 432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2148" h="4321725">
                <a:moveTo>
                  <a:pt x="0" y="0"/>
                </a:moveTo>
                <a:lnTo>
                  <a:pt x="12982" y="4751"/>
                </a:lnTo>
                <a:cubicBezTo>
                  <a:pt x="852843" y="359982"/>
                  <a:pt x="1442148" y="1191603"/>
                  <a:pt x="1442148" y="2160862"/>
                </a:cubicBezTo>
                <a:cubicBezTo>
                  <a:pt x="1442148" y="3130122"/>
                  <a:pt x="852843" y="3961742"/>
                  <a:pt x="12982" y="4316973"/>
                </a:cubicBezTo>
                <a:lnTo>
                  <a:pt x="0" y="4321725"/>
                </a:lnTo>
                <a:close/>
              </a:path>
            </a:pathLst>
          </a:cu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8" name="Espace réservé pour une image  17"/>
          <p:cNvSpPr>
            <a:spLocks noGrp="1"/>
          </p:cNvSpPr>
          <p:nvPr>
            <p:ph type="pic" sz="quarter" idx="17"/>
          </p:nvPr>
        </p:nvSpPr>
        <p:spPr bwMode="gray">
          <a:xfrm>
            <a:off x="7089317" y="1203598"/>
            <a:ext cx="2051999" cy="3492000"/>
          </a:xfrm>
          <a:custGeom>
            <a:avLst/>
            <a:gdLst>
              <a:gd name="connsiteX0" fmla="*/ 2340000 w 2764800"/>
              <a:gd name="connsiteY0" fmla="*/ 0 h 4680000"/>
              <a:gd name="connsiteX1" fmla="*/ 2579251 w 2764800"/>
              <a:gd name="connsiteY1" fmla="*/ 12081 h 4680000"/>
              <a:gd name="connsiteX2" fmla="*/ 2764800 w 2764800"/>
              <a:gd name="connsiteY2" fmla="*/ 40399 h 4680000"/>
              <a:gd name="connsiteX3" fmla="*/ 2764800 w 2764800"/>
              <a:gd name="connsiteY3" fmla="*/ 4639601 h 4680000"/>
              <a:gd name="connsiteX4" fmla="*/ 2579251 w 2764800"/>
              <a:gd name="connsiteY4" fmla="*/ 4667919 h 4680000"/>
              <a:gd name="connsiteX5" fmla="*/ 2340000 w 2764800"/>
              <a:gd name="connsiteY5" fmla="*/ 4680000 h 4680000"/>
              <a:gd name="connsiteX6" fmla="*/ 0 w 2764800"/>
              <a:gd name="connsiteY6" fmla="*/ 2340000 h 4680000"/>
              <a:gd name="connsiteX7" fmla="*/ 2340000 w 2764800"/>
              <a:gd name="connsiteY7" fmla="*/ 0 h 46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4800" h="4680000">
                <a:moveTo>
                  <a:pt x="2340000" y="0"/>
                </a:moveTo>
                <a:cubicBezTo>
                  <a:pt x="2420772" y="0"/>
                  <a:pt x="2500588" y="4093"/>
                  <a:pt x="2579251" y="12081"/>
                </a:cubicBezTo>
                <a:lnTo>
                  <a:pt x="2764800" y="40399"/>
                </a:lnTo>
                <a:lnTo>
                  <a:pt x="2764800" y="4639601"/>
                </a:lnTo>
                <a:lnTo>
                  <a:pt x="2579251" y="4667919"/>
                </a:lnTo>
                <a:cubicBezTo>
                  <a:pt x="2500588" y="4675908"/>
                  <a:pt x="2420772" y="4680000"/>
                  <a:pt x="2340000" y="4680000"/>
                </a:cubicBezTo>
                <a:cubicBezTo>
                  <a:pt x="1047654" y="4680000"/>
                  <a:pt x="0" y="3632346"/>
                  <a:pt x="0" y="2340000"/>
                </a:cubicBezTo>
                <a:cubicBezTo>
                  <a:pt x="0" y="1047654"/>
                  <a:pt x="1047654" y="0"/>
                  <a:pt x="234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792000" anchor="ctr" anchorCtr="0">
            <a:noAutofit/>
          </a:bodyPr>
          <a:lstStyle>
            <a:lvl1pPr algn="ctr">
              <a:defRPr sz="1200"/>
            </a:lvl1pPr>
          </a:lstStyle>
          <a:p>
            <a:r>
              <a:rPr lang="fr-FR"/>
              <a:t>Cliquez sur l'icône pour ajouter une image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texte e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755651" y="1032273"/>
            <a:ext cx="3816350" cy="3564731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11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4572000" y="1059657"/>
            <a:ext cx="4248150" cy="3618311"/>
          </a:xfrm>
          <a:solidFill>
            <a:schemeClr val="bg1">
              <a:lumMod val="95000"/>
            </a:schemeClr>
          </a:solidFill>
        </p:spPr>
        <p:txBody>
          <a:bodyPr tIns="90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r>
              <a:rPr lang="fr-FR" noProof="0"/>
              <a:t>Sélectionner l’icône pour insérer une image</a:t>
            </a:r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fr-FR" noProof="0"/>
              <a:t>DATE / 00/00/2014</a:t>
            </a: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733122C9-A0B9-462F-8757-0847AD287B63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fr-FR" noProof="0"/>
              <a:t>Titre de la présentation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23850" y="4677966"/>
            <a:ext cx="8496300" cy="8100"/>
          </a:xfrm>
          <a:solidFill>
            <a:schemeClr val="tx1"/>
          </a:solidFill>
        </p:spPr>
        <p:txBody>
          <a:bodyPr/>
          <a:lstStyle>
            <a:lvl1pPr>
              <a:defRPr sz="100"/>
            </a:lvl1pPr>
          </a:lstStyle>
          <a:p>
            <a:pPr lvl="0"/>
            <a:r>
              <a:rPr lang="fr-FR" dirty="0"/>
              <a:t>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texte et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755652" y="1032273"/>
            <a:ext cx="8064499" cy="1539478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 noProof="0"/>
              <a:t>DATE / 00/00/2014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 noProof="0"/>
              <a:t>Titre de la présentation</a:t>
            </a:r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3"/>
          </p:nvPr>
        </p:nvSpPr>
        <p:spPr bwMode="gray">
          <a:xfrm>
            <a:off x="323850" y="2571750"/>
            <a:ext cx="4248150" cy="2025254"/>
          </a:xfrm>
        </p:spPr>
        <p:txBody>
          <a:bodyPr tIns="576000" anchor="ctr" anchorCtr="0"/>
          <a:lstStyle>
            <a:lvl1pPr algn="ctr">
              <a:defRPr sz="1200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10" name="Espace réservé du graphique 8"/>
          <p:cNvSpPr>
            <a:spLocks noGrp="1"/>
          </p:cNvSpPr>
          <p:nvPr>
            <p:ph type="chart" sz="quarter" idx="14"/>
          </p:nvPr>
        </p:nvSpPr>
        <p:spPr bwMode="gray">
          <a:xfrm>
            <a:off x="4572000" y="2571750"/>
            <a:ext cx="4248150" cy="2025254"/>
          </a:xfrm>
        </p:spPr>
        <p:txBody>
          <a:bodyPr tIns="576000" anchor="ctr" anchorCtr="0"/>
          <a:lstStyle>
            <a:lvl1pPr algn="ctr">
              <a:defRPr sz="1200"/>
            </a:lvl1pPr>
          </a:lstStyle>
          <a:p>
            <a:r>
              <a:rPr lang="fr-FR"/>
              <a:t>Cliquez sur l'icône pour ajouter un graphique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ecran1-FS-16-9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3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2CFFD-1C98-45C5-8181-C4F24069536D}" type="datetimeFigureOut">
              <a:rPr lang="fr-FR" smtClean="0"/>
              <a:t>13/10/2022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0039-9680-4380-AD86-606D8F4497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3206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2CFFD-1C98-45C5-8181-C4F24069536D}" type="datetimeFigureOut">
              <a:rPr lang="fr-FR" smtClean="0"/>
              <a:t>13/10/2022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0039-9680-4380-AD86-606D8F4497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0142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755650" y="195263"/>
            <a:ext cx="8064500" cy="59412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755652" y="987574"/>
            <a:ext cx="8064499" cy="35647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323850" y="4677967"/>
            <a:ext cx="3924114" cy="18903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r>
              <a:rPr lang="fr-FR"/>
              <a:t>DATE / 00/00/2014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23850" y="4873500"/>
            <a:ext cx="7380498" cy="27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4265966" y="4677966"/>
            <a:ext cx="612068" cy="189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700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 bwMode="gray">
          <a:xfrm>
            <a:off x="323850" y="4677966"/>
            <a:ext cx="8496300" cy="81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Logo_suite_35x1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 bwMode="gray">
          <a:xfrm>
            <a:off x="7687338" y="6318747"/>
            <a:ext cx="1260000" cy="433220"/>
          </a:xfrm>
          <a:prstGeom prst="rect">
            <a:avLst/>
          </a:prstGeom>
        </p:spPr>
      </p:pic>
      <p:pic>
        <p:nvPicPr>
          <p:cNvPr id="11" name="Image 10" descr="Logo_suite_35x1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 bwMode="gray">
          <a:xfrm>
            <a:off x="7839738" y="6471147"/>
            <a:ext cx="1260000" cy="433220"/>
          </a:xfrm>
          <a:prstGeom prst="rect">
            <a:avLst/>
          </a:prstGeom>
        </p:spPr>
      </p:pic>
      <p:pic>
        <p:nvPicPr>
          <p:cNvPr id="12" name="Image 11" descr="Logo_suite_35x1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 bwMode="gray">
          <a:xfrm>
            <a:off x="7992138" y="6623547"/>
            <a:ext cx="1260000" cy="433220"/>
          </a:xfrm>
          <a:prstGeom prst="rect">
            <a:avLst/>
          </a:prstGeom>
        </p:spPr>
      </p:pic>
      <p:pic>
        <p:nvPicPr>
          <p:cNvPr id="13" name="Image 12" descr="Logo_suite_35x1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 bwMode="gray">
          <a:xfrm>
            <a:off x="7737967" y="4731990"/>
            <a:ext cx="1196853" cy="4115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808" r:id="rId2"/>
    <p:sldLayoutId id="2147483806" r:id="rId3"/>
    <p:sldLayoutId id="2147483809" r:id="rId4"/>
    <p:sldLayoutId id="2147483810" r:id="rId5"/>
    <p:sldLayoutId id="2147483811" r:id="rId6"/>
    <p:sldLayoutId id="2147483812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144000" indent="-1440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2pPr>
      <a:lvl3pPr marL="288000" indent="-1440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288000" indent="-1440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432000" indent="-1440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43608" y="1491630"/>
            <a:ext cx="68407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L’impact du vieillissement sur les comptes sociaux : une pression très forte mais pas insurmontable</a:t>
            </a:r>
          </a:p>
          <a:p>
            <a:pPr algn="ctr"/>
            <a:endParaRPr lang="fr-FR" dirty="0">
              <a:solidFill>
                <a:schemeClr val="bg1"/>
              </a:solidFill>
            </a:endParaRP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Web conférence 13 octobre 2022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851246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fr-FR" noProof="0" smtClean="0"/>
              <a:pPr/>
              <a:t>10</a:t>
            </a:fld>
            <a:endParaRPr lang="fr-FR" noProof="0"/>
          </a:p>
        </p:txBody>
      </p:sp>
      <p:sp>
        <p:nvSpPr>
          <p:cNvPr id="3" name="ZoneTexte 2"/>
          <p:cNvSpPr txBox="1"/>
          <p:nvPr/>
        </p:nvSpPr>
        <p:spPr>
          <a:xfrm>
            <a:off x="683568" y="195486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vieillissement pour les 20 prochaines années : une pression forte sur les comptes sociaux, mais du même ordre de grandeur que la pression subie ces 20 dernières années 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51822E1C-71AA-6A4F-9EBC-36E19E5CD7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204563"/>
              </p:ext>
            </p:extLst>
          </p:nvPr>
        </p:nvGraphicFramePr>
        <p:xfrm>
          <a:off x="395536" y="1419622"/>
          <a:ext cx="8178571" cy="229108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2789295618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3621010091"/>
                    </a:ext>
                  </a:extLst>
                </a:gridCol>
                <a:gridCol w="1957464">
                  <a:extLst>
                    <a:ext uri="{9D8B030D-6E8A-4147-A177-3AD203B41FA5}">
                      <a16:colId xmlns:a16="http://schemas.microsoft.com/office/drawing/2014/main" val="1365835205"/>
                    </a:ext>
                  </a:extLst>
                </a:gridCol>
                <a:gridCol w="2044643">
                  <a:extLst>
                    <a:ext uri="{9D8B030D-6E8A-4147-A177-3AD203B41FA5}">
                      <a16:colId xmlns:a16="http://schemas.microsoft.com/office/drawing/2014/main" val="3331305734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Dépenses et recettes de protection sociale en 2019 simulées avec une structure par âge différente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b="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b="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2309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Effet dépenses</a:t>
                      </a:r>
                      <a:endParaRPr lang="fr-FR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Effet recettes</a:t>
                      </a:r>
                      <a:endParaRPr lang="fr-FR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Effet solde</a:t>
                      </a:r>
                      <a:endParaRPr lang="fr-FR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6291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Structure par âge attendue en </a:t>
                      </a:r>
                      <a:r>
                        <a:rPr lang="fr-FR" dirty="0">
                          <a:solidFill>
                            <a:srgbClr val="FF0000"/>
                          </a:solidFill>
                          <a:latin typeface="+mn-lt"/>
                        </a:rPr>
                        <a:t>2040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+ 102 milliards €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- 20 milliards €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- 5 points de PIB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6891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Structure par âge de </a:t>
                      </a:r>
                      <a:r>
                        <a:rPr lang="fr-FR" dirty="0">
                          <a:solidFill>
                            <a:srgbClr val="FF0000"/>
                          </a:solidFill>
                          <a:latin typeface="+mn-lt"/>
                        </a:rPr>
                        <a:t>2000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- 83 milliards €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+ 17 milliards €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+ 4,1 points de PIB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8182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1169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fr-FR" noProof="0" smtClean="0"/>
              <a:pPr/>
              <a:t>11</a:t>
            </a:fld>
            <a:endParaRPr lang="fr-FR" noProof="0"/>
          </a:p>
        </p:txBody>
      </p:sp>
      <p:sp>
        <p:nvSpPr>
          <p:cNvPr id="4" name="ZoneTexte 3"/>
          <p:cNvSpPr txBox="1"/>
          <p:nvPr/>
        </p:nvSpPr>
        <p:spPr>
          <a:xfrm>
            <a:off x="755576" y="162378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Nous nous sommes déjà adaptés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61160"/>
              </p:ext>
            </p:extLst>
          </p:nvPr>
        </p:nvGraphicFramePr>
        <p:xfrm>
          <a:off x="251520" y="699543"/>
          <a:ext cx="8640960" cy="3318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>
                  <a:extLst>
                    <a:ext uri="{9D8B030D-6E8A-4147-A177-3AD203B41FA5}">
                      <a16:colId xmlns:a16="http://schemas.microsoft.com/office/drawing/2014/main" val="3532992712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val="279694458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ysClr val="windowText" lastClr="000000"/>
                          </a:solidFill>
                        </a:rPr>
                        <a:t>Côté dépenses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dirty="0">
                          <a:solidFill>
                            <a:sysClr val="windowText" lastClr="000000"/>
                          </a:solidFill>
                        </a:rPr>
                        <a:t>Côté recettes</a:t>
                      </a:r>
                      <a:endParaRPr lang="fr-FR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79343"/>
                  </a:ext>
                </a:extLst>
              </a:tr>
              <a:tr h="295232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944285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A3B47C1A-390E-6B4C-AC9E-C3485A301DD9}"/>
              </a:ext>
            </a:extLst>
          </p:cNvPr>
          <p:cNvSpPr txBox="1"/>
          <p:nvPr/>
        </p:nvSpPr>
        <p:spPr>
          <a:xfrm>
            <a:off x="4788024" y="4084463"/>
            <a:ext cx="41764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Sources : Insee et Comptes de transferts nationaux. </a:t>
            </a:r>
          </a:p>
          <a:p>
            <a:r>
              <a:rPr lang="fr-FR" sz="1100" dirty="0"/>
              <a:t>Calculs France Stratégie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26C68FA6-5345-C14B-9FE9-2DE0F3ED8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746" y="1327706"/>
            <a:ext cx="3658220" cy="246884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9324C11-0EEA-BF4E-B016-1679CC418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2192" y="1316750"/>
            <a:ext cx="4239821" cy="255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379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fr-FR" noProof="0" smtClean="0"/>
              <a:pPr/>
              <a:t>12</a:t>
            </a:fld>
            <a:endParaRPr lang="fr-FR" noProof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212739"/>
              </p:ext>
            </p:extLst>
          </p:nvPr>
        </p:nvGraphicFramePr>
        <p:xfrm>
          <a:off x="503548" y="769809"/>
          <a:ext cx="8136903" cy="3506874"/>
        </p:xfrm>
        <a:graphic>
          <a:graphicData uri="http://schemas.openxmlformats.org/drawingml/2006/table">
            <a:tbl>
              <a:tblPr firstRow="1" firstCol="1" bandRow="1"/>
              <a:tblGrid>
                <a:gridCol w="4661767">
                  <a:extLst>
                    <a:ext uri="{9D8B030D-6E8A-4147-A177-3AD203B41FA5}">
                      <a16:colId xmlns:a16="http://schemas.microsoft.com/office/drawing/2014/main" val="508805085"/>
                    </a:ext>
                  </a:extLst>
                </a:gridCol>
                <a:gridCol w="3475136">
                  <a:extLst>
                    <a:ext uri="{9D8B030D-6E8A-4147-A177-3AD203B41FA5}">
                      <a16:colId xmlns:a16="http://schemas.microsoft.com/office/drawing/2014/main" val="2811942305"/>
                    </a:ext>
                  </a:extLst>
                </a:gridCol>
              </a:tblGrid>
              <a:tr h="40630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Impact mécanique du vieillissement et projections du COR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023735437"/>
                  </a:ext>
                </a:extLst>
              </a:tr>
              <a:tr h="27148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7209988"/>
                  </a:ext>
                </a:extLst>
              </a:tr>
              <a:tr h="4936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Impact mécanique du vieillissement sur les dépenses de retraite*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+3,6 points de PIB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300527"/>
                  </a:ext>
                </a:extLst>
              </a:tr>
              <a:tr h="49483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Projections COR à législation inchangée : scénario 1 % **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+0,6 point de PIB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285029"/>
                  </a:ext>
                </a:extLst>
              </a:tr>
              <a:tr h="4936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Projections COR à législation inchangée : scénario 1,6 % ***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+0,0 point de PIB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29295"/>
                  </a:ext>
                </a:extLst>
              </a:tr>
              <a:tr h="49360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Projections COR à législation inchangée : scénario 0,7 % ****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+1 point de PIB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4325817"/>
                  </a:ext>
                </a:extLst>
              </a:tr>
              <a:tr h="740406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* : hypothèse implicite : dépenses par tête rapportées PIB par tête inchangées à chaque âge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** : hypothèse de croissance de la productivité du travail de 1% au-delà de 2032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*** : hypothèse de croissance de la productivité du travail de 1,3% au-delà de 2032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**** : hypothèse de croissance de la productivité du travail de 0,7% par an au-delà de 2032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47096378"/>
                  </a:ext>
                </a:extLst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827584" y="123478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système de retraites, avec ses règles actuelles, devrait absorber entre la moitié et les trois-quarts de la pression financière du vieillissement</a:t>
            </a:r>
          </a:p>
        </p:txBody>
      </p:sp>
    </p:spTree>
    <p:extLst>
      <p:ext uri="{BB962C8B-B14F-4D97-AF65-F5344CB8AC3E}">
        <p14:creationId xmlns:p14="http://schemas.microsoft.com/office/powerpoint/2010/main" val="3906694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fr-FR" noProof="0" smtClean="0"/>
              <a:pPr/>
              <a:t>13</a:t>
            </a:fld>
            <a:endParaRPr lang="fr-FR" noProof="0"/>
          </a:p>
        </p:txBody>
      </p:sp>
      <p:sp>
        <p:nvSpPr>
          <p:cNvPr id="4" name="ZoneTexte 3"/>
          <p:cNvSpPr txBox="1"/>
          <p:nvPr/>
        </p:nvSpPr>
        <p:spPr>
          <a:xfrm>
            <a:off x="683568" y="64209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Nous devons déjà faire face à une structure par âge moins favorable que celle de nos voisins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907704" y="769425"/>
            <a:ext cx="5622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Quel effet sur le solde de la protection sociale française si nous avions eu en 2019 la structure par âge de nos voisin ?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79512" y="2986640"/>
            <a:ext cx="216024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Exemple : avec la structure par âge de l’Espagne, le solde de notre protection sociale aurait été amélioré de 3,1 points de PIB en 2019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99E7EA64-EE66-D146-83AE-7E769B0EBDCB}"/>
              </a:ext>
            </a:extLst>
          </p:cNvPr>
          <p:cNvGrpSpPr/>
          <p:nvPr/>
        </p:nvGrpSpPr>
        <p:grpSpPr>
          <a:xfrm>
            <a:off x="2123728" y="1326247"/>
            <a:ext cx="5340559" cy="3286029"/>
            <a:chOff x="2336634" y="1315696"/>
            <a:chExt cx="5340559" cy="3286029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36634" y="1315696"/>
              <a:ext cx="5340559" cy="3286029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084168" y="2571750"/>
              <a:ext cx="288032" cy="144016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9" name="ZoneTexte 8">
            <a:extLst>
              <a:ext uri="{FF2B5EF4-FFF2-40B4-BE49-F238E27FC236}">
                <a16:creationId xmlns:a16="http://schemas.microsoft.com/office/drawing/2014/main" id="{AD4665B4-AF80-7641-AF07-B0C6ACAC2549}"/>
              </a:ext>
            </a:extLst>
          </p:cNvPr>
          <p:cNvSpPr txBox="1"/>
          <p:nvPr/>
        </p:nvSpPr>
        <p:spPr>
          <a:xfrm>
            <a:off x="7464287" y="3317499"/>
            <a:ext cx="150020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Sources : Eurostat et Comptes de transferts nationaux. </a:t>
            </a:r>
          </a:p>
          <a:p>
            <a:r>
              <a:rPr lang="fr-FR" sz="1100" dirty="0"/>
              <a:t>Calculs France Stratégie</a:t>
            </a:r>
          </a:p>
        </p:txBody>
      </p:sp>
    </p:spTree>
    <p:extLst>
      <p:ext uri="{BB962C8B-B14F-4D97-AF65-F5344CB8AC3E}">
        <p14:creationId xmlns:p14="http://schemas.microsoft.com/office/powerpoint/2010/main" val="2205970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fr-FR" noProof="0" smtClean="0"/>
              <a:pPr/>
              <a:t>14</a:t>
            </a:fld>
            <a:endParaRPr lang="fr-FR" noProof="0"/>
          </a:p>
        </p:txBody>
      </p:sp>
      <p:sp>
        <p:nvSpPr>
          <p:cNvPr id="4" name="ZoneTexte 3"/>
          <p:cNvSpPr txBox="1"/>
          <p:nvPr/>
        </p:nvSpPr>
        <p:spPr>
          <a:xfrm>
            <a:off x="683568" y="64209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Le choc serait plus violent avec la vieillissement attendu chez nos voisins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95536" y="947444"/>
            <a:ext cx="216024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Quelle serait la pression financière du vieillissement sur nos finances sociales si nous devions faire face au vieillissement attendu chez nos voisins ? 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1419622"/>
            <a:ext cx="5468586" cy="3097036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649B9A86-C728-5D49-BC61-A07A54E80067}"/>
              </a:ext>
            </a:extLst>
          </p:cNvPr>
          <p:cNvSpPr txBox="1"/>
          <p:nvPr/>
        </p:nvSpPr>
        <p:spPr>
          <a:xfrm>
            <a:off x="3131840" y="772095"/>
            <a:ext cx="48245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Impact sur les finances sociales de la France si le vieillissement (horizon 2040) se faisait au rythme attendu chez nos voisins (points de PIB)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19479EB-F111-E448-81E1-0E340AD095F2}"/>
              </a:ext>
            </a:extLst>
          </p:cNvPr>
          <p:cNvSpPr txBox="1"/>
          <p:nvPr/>
        </p:nvSpPr>
        <p:spPr>
          <a:xfrm>
            <a:off x="395536" y="3651870"/>
            <a:ext cx="19634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Sources : Eurostat et Comptes de transferts nationaux. </a:t>
            </a:r>
          </a:p>
          <a:p>
            <a:r>
              <a:rPr lang="fr-FR" sz="1100" dirty="0"/>
              <a:t>Calculs France Stratégie</a:t>
            </a:r>
          </a:p>
        </p:txBody>
      </p:sp>
    </p:spTree>
    <p:extLst>
      <p:ext uri="{BB962C8B-B14F-4D97-AF65-F5344CB8AC3E}">
        <p14:creationId xmlns:p14="http://schemas.microsoft.com/office/powerpoint/2010/main" val="519003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2AAB647-E351-A94E-9BB9-CAA412C6FA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fr-FR" noProof="0" smtClean="0"/>
              <a:pPr/>
              <a:t>2</a:t>
            </a:fld>
            <a:endParaRPr lang="fr-FR" noProof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F4D3500-58C9-9445-8BCB-1B9B047FB6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58"/>
          <a:stretch/>
        </p:blipFill>
        <p:spPr>
          <a:xfrm>
            <a:off x="-2157" y="1059582"/>
            <a:ext cx="4464496" cy="294374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4954F34-E603-E944-B09D-3035F30364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30"/>
          <a:stretch/>
        </p:blipFill>
        <p:spPr>
          <a:xfrm>
            <a:off x="4462339" y="1161969"/>
            <a:ext cx="4320480" cy="284135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7947469F-7E31-F649-A05E-AB0CA060AFDA}"/>
              </a:ext>
            </a:extLst>
          </p:cNvPr>
          <p:cNvSpPr txBox="1"/>
          <p:nvPr/>
        </p:nvSpPr>
        <p:spPr>
          <a:xfrm>
            <a:off x="395536" y="384940"/>
            <a:ext cx="3870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2000 versus 2019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69B20D9-021D-A54C-A24D-FE8D23DED6B6}"/>
              </a:ext>
            </a:extLst>
          </p:cNvPr>
          <p:cNvSpPr txBox="1"/>
          <p:nvPr/>
        </p:nvSpPr>
        <p:spPr>
          <a:xfrm>
            <a:off x="4462339" y="352929"/>
            <a:ext cx="3870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2040 versus 2019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F7E0C14-9C9C-B947-9204-8B5478836C84}"/>
              </a:ext>
            </a:extLst>
          </p:cNvPr>
          <p:cNvSpPr txBox="1"/>
          <p:nvPr/>
        </p:nvSpPr>
        <p:spPr>
          <a:xfrm>
            <a:off x="395536" y="4227934"/>
            <a:ext cx="66967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Source : Insee, projections démographiques, scénario central. </a:t>
            </a:r>
          </a:p>
        </p:txBody>
      </p:sp>
    </p:spTree>
    <p:extLst>
      <p:ext uri="{BB962C8B-B14F-4D97-AF65-F5344CB8AC3E}">
        <p14:creationId xmlns:p14="http://schemas.microsoft.com/office/powerpoint/2010/main" val="2371504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fr-FR" noProof="0" smtClean="0"/>
              <a:pPr/>
              <a:t>3</a:t>
            </a:fld>
            <a:endParaRPr lang="fr-FR" noProof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552630"/>
            <a:ext cx="4464496" cy="4123984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F86F288-9ADB-1B4D-98B4-32D6B3DC09AE}"/>
              </a:ext>
            </a:extLst>
          </p:cNvPr>
          <p:cNvSpPr txBox="1"/>
          <p:nvPr/>
        </p:nvSpPr>
        <p:spPr>
          <a:xfrm>
            <a:off x="467544" y="646698"/>
            <a:ext cx="2520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D’ici 2040, l’augmentation de la part des plus de 60 ans dans la population est une (quasi) certitude.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E84739B-068F-E94C-BBFF-AD385EDD5BD8}"/>
              </a:ext>
            </a:extLst>
          </p:cNvPr>
          <p:cNvSpPr txBox="1"/>
          <p:nvPr/>
        </p:nvSpPr>
        <p:spPr>
          <a:xfrm>
            <a:off x="3491880" y="123478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Effectifs à chaque âge observés en 2019 et prévus en 2040 selon les scénarios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F8D08CF-E48D-5D4D-9B78-7DB656D5C217}"/>
              </a:ext>
            </a:extLst>
          </p:cNvPr>
          <p:cNvSpPr txBox="1"/>
          <p:nvPr/>
        </p:nvSpPr>
        <p:spPr>
          <a:xfrm>
            <a:off x="395536" y="4227934"/>
            <a:ext cx="30243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Source : Insee, projections démographiques. </a:t>
            </a:r>
          </a:p>
        </p:txBody>
      </p:sp>
    </p:spTree>
    <p:extLst>
      <p:ext uri="{BB962C8B-B14F-4D97-AF65-F5344CB8AC3E}">
        <p14:creationId xmlns:p14="http://schemas.microsoft.com/office/powerpoint/2010/main" val="1039253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2AAB647-E351-A94E-9BB9-CAA412C6FA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fr-FR" noProof="0" smtClean="0"/>
              <a:pPr/>
              <a:t>4</a:t>
            </a:fld>
            <a:endParaRPr lang="fr-FR" noProof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7CB4ABC-534B-C743-BA4B-2B0FC573D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6093"/>
            <a:ext cx="7880424" cy="454355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CAE4438-D0A2-1942-988E-3D6608B6F817}"/>
              </a:ext>
            </a:extLst>
          </p:cNvPr>
          <p:cNvSpPr txBox="1"/>
          <p:nvPr/>
        </p:nvSpPr>
        <p:spPr>
          <a:xfrm>
            <a:off x="7452320" y="3795886"/>
            <a:ext cx="14401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Source : Comptes de transferts nationaux.</a:t>
            </a:r>
          </a:p>
        </p:txBody>
      </p:sp>
    </p:spTree>
    <p:extLst>
      <p:ext uri="{BB962C8B-B14F-4D97-AF65-F5344CB8AC3E}">
        <p14:creationId xmlns:p14="http://schemas.microsoft.com/office/powerpoint/2010/main" val="3040277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2AAB647-E351-A94E-9BB9-CAA412C6FA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fr-FR" noProof="0" smtClean="0"/>
              <a:pPr/>
              <a:t>5</a:t>
            </a:fld>
            <a:endParaRPr lang="fr-FR" noProof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8187029-C242-8749-B6EC-D8433C425B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20" y="339502"/>
            <a:ext cx="7304360" cy="421142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4831665-E779-3944-A06F-82426341FC3E}"/>
              </a:ext>
            </a:extLst>
          </p:cNvPr>
          <p:cNvSpPr txBox="1"/>
          <p:nvPr/>
        </p:nvSpPr>
        <p:spPr>
          <a:xfrm>
            <a:off x="7236296" y="3867894"/>
            <a:ext cx="14401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Source : Comptes de transferts nationaux.</a:t>
            </a:r>
          </a:p>
        </p:txBody>
      </p:sp>
    </p:spTree>
    <p:extLst>
      <p:ext uri="{BB962C8B-B14F-4D97-AF65-F5344CB8AC3E}">
        <p14:creationId xmlns:p14="http://schemas.microsoft.com/office/powerpoint/2010/main" val="2845394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/>
          <p:cNvGrpSpPr/>
          <p:nvPr/>
        </p:nvGrpSpPr>
        <p:grpSpPr>
          <a:xfrm>
            <a:off x="395536" y="1131590"/>
            <a:ext cx="8248633" cy="2621717"/>
            <a:chOff x="157306" y="344500"/>
            <a:chExt cx="11190199" cy="3495622"/>
          </a:xfrm>
        </p:grpSpPr>
        <p:pic>
          <p:nvPicPr>
            <p:cNvPr id="1026" name="DEBC12BB-F51E-49CD-8280-924324D731EB" descr="63BD2E9D-BB08-4884-89E1-3CE85B60A29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9" t="4486" r="17720"/>
            <a:stretch/>
          </p:blipFill>
          <p:spPr bwMode="auto">
            <a:xfrm>
              <a:off x="157306" y="997734"/>
              <a:ext cx="2985514" cy="1893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ZoneTexte 3"/>
            <p:cNvSpPr txBox="1"/>
            <p:nvPr/>
          </p:nvSpPr>
          <p:spPr>
            <a:xfrm>
              <a:off x="387149" y="452223"/>
              <a:ext cx="2354377" cy="630941"/>
            </a:xfrm>
            <a:prstGeom prst="rect">
              <a:avLst/>
            </a:prstGeom>
            <a:noFill/>
            <a:ln w="25400" cmpd="sng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25" dirty="0"/>
                <a:t>Dépenses </a:t>
              </a:r>
              <a:r>
                <a:rPr lang="fr-FR" sz="825" b="1" dirty="0">
                  <a:solidFill>
                    <a:srgbClr val="FF0000"/>
                  </a:solidFill>
                </a:rPr>
                <a:t>moyennes</a:t>
              </a:r>
              <a:r>
                <a:rPr lang="fr-FR" sz="825" dirty="0"/>
                <a:t> de retraites à chaque âge en 2019 (</a:t>
              </a:r>
              <a:r>
                <a:rPr lang="fr-FR" sz="825" dirty="0">
                  <a:solidFill>
                    <a:srgbClr val="FF0000"/>
                  </a:solidFill>
                </a:rPr>
                <a:t>milliers</a:t>
              </a:r>
              <a:r>
                <a:rPr lang="fr-FR" sz="825" dirty="0"/>
                <a:t> d’euros)</a:t>
              </a:r>
            </a:p>
          </p:txBody>
        </p:sp>
        <p:pic>
          <p:nvPicPr>
            <p:cNvPr id="1027" name="A21A6C50-D95F-40E3-A8C9-45210FE22791" descr="2B5B1B5F-3A64-4B65-B4E3-053F1DA380E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7" t="12584" r="2494" b="-1"/>
            <a:stretch/>
          </p:blipFill>
          <p:spPr bwMode="auto">
            <a:xfrm>
              <a:off x="3747236" y="1074940"/>
              <a:ext cx="3390900" cy="1918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ZoneTexte 6"/>
            <p:cNvSpPr txBox="1"/>
            <p:nvPr/>
          </p:nvSpPr>
          <p:spPr>
            <a:xfrm>
              <a:off x="4210095" y="430568"/>
              <a:ext cx="2543129" cy="461665"/>
            </a:xfrm>
            <a:prstGeom prst="rect">
              <a:avLst/>
            </a:prstGeom>
            <a:noFill/>
            <a:ln w="25400" cmpd="sng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algn="ctr">
                <a:defRPr sz="1100"/>
              </a:lvl1pPr>
            </a:lstStyle>
            <a:p>
              <a:r>
                <a:rPr lang="fr-FR" sz="825" dirty="0"/>
                <a:t>Structure de population </a:t>
              </a:r>
              <a:r>
                <a:rPr lang="fr-FR" sz="825" dirty="0">
                  <a:solidFill>
                    <a:srgbClr val="FF0000"/>
                  </a:solidFill>
                </a:rPr>
                <a:t>observée</a:t>
              </a:r>
              <a:r>
                <a:rPr lang="fr-FR" sz="825" dirty="0"/>
                <a:t> en 2019</a:t>
              </a:r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3339899" y="344500"/>
              <a:ext cx="5334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700" dirty="0">
                  <a:solidFill>
                    <a:srgbClr val="FF0000"/>
                  </a:solidFill>
                </a:rPr>
                <a:t>X</a:t>
              </a:r>
            </a:p>
          </p:txBody>
        </p:sp>
        <p:pic>
          <p:nvPicPr>
            <p:cNvPr id="6" name="Image 5"/>
            <p:cNvPicPr>
              <a:picLocks noChangeAspect="1"/>
            </p:cNvPicPr>
            <p:nvPr/>
          </p:nvPicPr>
          <p:blipFill rotWithShape="1">
            <a:blip r:embed="rId4"/>
            <a:srcRect l="3661" t="4756" r="18170"/>
            <a:stretch/>
          </p:blipFill>
          <p:spPr>
            <a:xfrm>
              <a:off x="8375703" y="1021608"/>
              <a:ext cx="2971802" cy="1898032"/>
            </a:xfrm>
            <a:prstGeom prst="rect">
              <a:avLst/>
            </a:prstGeom>
          </p:spPr>
        </p:pic>
        <p:sp>
          <p:nvSpPr>
            <p:cNvPr id="11" name="ZoneTexte 10"/>
            <p:cNvSpPr txBox="1"/>
            <p:nvPr/>
          </p:nvSpPr>
          <p:spPr>
            <a:xfrm>
              <a:off x="8692186" y="446159"/>
              <a:ext cx="2461589" cy="630941"/>
            </a:xfrm>
            <a:prstGeom prst="rect">
              <a:avLst/>
            </a:prstGeom>
            <a:noFill/>
            <a:ln w="25400" cmpd="sng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algn="ctr">
                <a:defRPr sz="1100"/>
              </a:lvl1pPr>
            </a:lstStyle>
            <a:p>
              <a:r>
                <a:rPr lang="fr-FR" sz="825" dirty="0"/>
                <a:t>Dépenses </a:t>
              </a:r>
              <a:r>
                <a:rPr lang="fr-FR" sz="825" b="1" dirty="0">
                  <a:solidFill>
                    <a:srgbClr val="FF0000"/>
                  </a:solidFill>
                </a:rPr>
                <a:t>totales</a:t>
              </a:r>
              <a:r>
                <a:rPr lang="fr-FR" sz="825" dirty="0"/>
                <a:t> de retraites à chaque âge en 2019 (</a:t>
              </a:r>
              <a:r>
                <a:rPr lang="fr-FR" sz="825" dirty="0">
                  <a:solidFill>
                    <a:srgbClr val="FF0000"/>
                  </a:solidFill>
                </a:rPr>
                <a:t>milliards</a:t>
              </a:r>
              <a:r>
                <a:rPr lang="fr-FR" sz="825" dirty="0"/>
                <a:t> d’euros)</a:t>
              </a:r>
            </a:p>
          </p:txBody>
        </p:sp>
        <p:sp>
          <p:nvSpPr>
            <p:cNvPr id="8" name="Flèche droite 7"/>
            <p:cNvSpPr/>
            <p:nvPr/>
          </p:nvSpPr>
          <p:spPr>
            <a:xfrm>
              <a:off x="7560414" y="516293"/>
              <a:ext cx="552450" cy="352312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9" name="Virage 8"/>
            <p:cNvSpPr/>
            <p:nvPr/>
          </p:nvSpPr>
          <p:spPr>
            <a:xfrm rot="10800000">
              <a:off x="9469009" y="3199745"/>
              <a:ext cx="785189" cy="609600"/>
            </a:xfrm>
            <a:prstGeom prst="ben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>
                <a:solidFill>
                  <a:schemeClr val="tx1"/>
                </a:solidFill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723899" y="3286125"/>
              <a:ext cx="8568362" cy="553997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050" dirty="0"/>
                <a:t>En additionnant les dépenses totales de retraites de toutes les classe </a:t>
              </a:r>
              <a:r>
                <a:rPr lang="fr-FR" sz="1050" dirty="0" smtClean="0"/>
                <a:t>d’âge, on </a:t>
              </a:r>
              <a:r>
                <a:rPr lang="fr-FR" sz="1050" dirty="0"/>
                <a:t>obtient la dépense globale de retraites </a:t>
              </a:r>
              <a:r>
                <a:rPr lang="fr-FR" sz="1050" dirty="0">
                  <a:solidFill>
                    <a:srgbClr val="FF0000"/>
                  </a:solidFill>
                </a:rPr>
                <a:t>observée</a:t>
              </a:r>
              <a:r>
                <a:rPr lang="fr-FR" sz="1050" dirty="0"/>
                <a:t> pour l’ensemble de la population en 2019, soit </a:t>
              </a:r>
              <a:r>
                <a:rPr lang="fr-FR" sz="1050" dirty="0">
                  <a:solidFill>
                    <a:srgbClr val="FF0000"/>
                  </a:solidFill>
                </a:rPr>
                <a:t>340 milliards d’euros</a:t>
              </a:r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1E5F65E8-5D63-9C4A-88B7-79688964548C}"/>
              </a:ext>
            </a:extLst>
          </p:cNvPr>
          <p:cNvSpPr txBox="1"/>
          <p:nvPr/>
        </p:nvSpPr>
        <p:spPr>
          <a:xfrm>
            <a:off x="1187624" y="339502"/>
            <a:ext cx="6984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Illustration de la méthode (1)</a:t>
            </a:r>
          </a:p>
        </p:txBody>
      </p:sp>
    </p:spTree>
    <p:extLst>
      <p:ext uri="{BB962C8B-B14F-4D97-AF65-F5344CB8AC3E}">
        <p14:creationId xmlns:p14="http://schemas.microsoft.com/office/powerpoint/2010/main" val="3202946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e 27"/>
          <p:cNvGrpSpPr/>
          <p:nvPr/>
        </p:nvGrpSpPr>
        <p:grpSpPr>
          <a:xfrm>
            <a:off x="827584" y="771550"/>
            <a:ext cx="7617863" cy="2783300"/>
            <a:chOff x="138256" y="373075"/>
            <a:chExt cx="11117257" cy="3711066"/>
          </a:xfrm>
        </p:grpSpPr>
        <p:pic>
          <p:nvPicPr>
            <p:cNvPr id="16" name="DEBC12BB-F51E-49CD-8280-924324D731EB" descr="63BD2E9D-BB08-4884-89E1-3CE85B60A29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9" t="4486" r="17720"/>
            <a:stretch/>
          </p:blipFill>
          <p:spPr bwMode="auto">
            <a:xfrm>
              <a:off x="138256" y="1026309"/>
              <a:ext cx="2985514" cy="1893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ZoneTexte 16"/>
            <p:cNvSpPr txBox="1"/>
            <p:nvPr/>
          </p:nvSpPr>
          <p:spPr>
            <a:xfrm>
              <a:off x="368099" y="480798"/>
              <a:ext cx="2354379" cy="630941"/>
            </a:xfrm>
            <a:prstGeom prst="rect">
              <a:avLst/>
            </a:prstGeom>
            <a:noFill/>
            <a:ln w="25400" cmpd="sng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25" dirty="0"/>
                <a:t>Dépenses </a:t>
              </a:r>
              <a:r>
                <a:rPr lang="fr-FR" sz="825" b="1" dirty="0">
                  <a:solidFill>
                    <a:srgbClr val="FF0000"/>
                  </a:solidFill>
                </a:rPr>
                <a:t>moyennes</a:t>
              </a:r>
              <a:r>
                <a:rPr lang="fr-FR" sz="825" dirty="0"/>
                <a:t> de retraites à chaque âge en 2019 (</a:t>
              </a:r>
              <a:r>
                <a:rPr lang="fr-FR" sz="825" dirty="0">
                  <a:solidFill>
                    <a:srgbClr val="FF0000"/>
                  </a:solidFill>
                </a:rPr>
                <a:t>milliers</a:t>
              </a:r>
              <a:r>
                <a:rPr lang="fr-FR" sz="825" dirty="0"/>
                <a:t> d’euros)</a:t>
              </a: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4162472" y="460228"/>
              <a:ext cx="2522328" cy="461665"/>
            </a:xfrm>
            <a:prstGeom prst="rect">
              <a:avLst/>
            </a:prstGeom>
            <a:noFill/>
            <a:ln w="25400" cmpd="sng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algn="ctr">
                <a:defRPr sz="1100"/>
              </a:lvl1pPr>
            </a:lstStyle>
            <a:p>
              <a:r>
                <a:rPr lang="fr-FR" sz="825" dirty="0"/>
                <a:t>Structure de population </a:t>
              </a:r>
              <a:r>
                <a:rPr lang="fr-FR" sz="825" dirty="0">
                  <a:solidFill>
                    <a:srgbClr val="FF0000"/>
                  </a:solidFill>
                </a:rPr>
                <a:t>attendue en 2040</a:t>
              </a:r>
              <a:r>
                <a:rPr lang="fr-FR" sz="825" dirty="0"/>
                <a:t> (scénario central)</a:t>
              </a: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3320849" y="373075"/>
              <a:ext cx="5334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700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8673136" y="474734"/>
              <a:ext cx="2461589" cy="461665"/>
            </a:xfrm>
            <a:prstGeom prst="rect">
              <a:avLst/>
            </a:prstGeom>
            <a:noFill/>
            <a:ln w="25400" cmpd="sng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algn="ctr">
                <a:defRPr sz="1100"/>
              </a:lvl1pPr>
            </a:lstStyle>
            <a:p>
              <a:r>
                <a:rPr lang="fr-FR" sz="825" dirty="0"/>
                <a:t>Dépenses </a:t>
              </a:r>
              <a:r>
                <a:rPr lang="fr-FR" sz="825" b="1" dirty="0">
                  <a:solidFill>
                    <a:srgbClr val="FF0000"/>
                  </a:solidFill>
                </a:rPr>
                <a:t>totales</a:t>
              </a:r>
              <a:r>
                <a:rPr lang="fr-FR" sz="825" dirty="0"/>
                <a:t> de retraites à chaque âge (</a:t>
              </a:r>
              <a:r>
                <a:rPr lang="fr-FR" sz="825" dirty="0">
                  <a:solidFill>
                    <a:srgbClr val="FF0000"/>
                  </a:solidFill>
                </a:rPr>
                <a:t>milliards</a:t>
              </a:r>
              <a:r>
                <a:rPr lang="fr-FR" sz="825" dirty="0"/>
                <a:t> d’euros)</a:t>
              </a:r>
            </a:p>
          </p:txBody>
        </p:sp>
        <p:sp>
          <p:nvSpPr>
            <p:cNvPr id="23" name="Flèche droite 22"/>
            <p:cNvSpPr/>
            <p:nvPr/>
          </p:nvSpPr>
          <p:spPr>
            <a:xfrm>
              <a:off x="7541364" y="544868"/>
              <a:ext cx="552450" cy="352312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24" name="Virage 23"/>
            <p:cNvSpPr/>
            <p:nvPr/>
          </p:nvSpPr>
          <p:spPr>
            <a:xfrm rot="10800000">
              <a:off x="9449959" y="3228320"/>
              <a:ext cx="785189" cy="609600"/>
            </a:xfrm>
            <a:prstGeom prst="ben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>
                <a:solidFill>
                  <a:schemeClr val="tx1"/>
                </a:solidFill>
              </a:endParaRP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704851" y="3314700"/>
              <a:ext cx="8568360" cy="769441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050" dirty="0"/>
                <a:t>En additionnant les dépenses totales de retraites de chaque classe </a:t>
              </a:r>
              <a:r>
                <a:rPr lang="fr-FR" sz="1050" dirty="0" smtClean="0"/>
                <a:t>d’âge, </a:t>
              </a:r>
              <a:r>
                <a:rPr lang="fr-FR" sz="1050" dirty="0"/>
                <a:t>on obtient la dépense globale de retraites </a:t>
              </a:r>
              <a:r>
                <a:rPr lang="fr-FR" sz="1050" dirty="0">
                  <a:solidFill>
                    <a:srgbClr val="FF0000"/>
                  </a:solidFill>
                </a:rPr>
                <a:t>simulée</a:t>
              </a:r>
              <a:r>
                <a:rPr lang="fr-FR" sz="1050" dirty="0"/>
                <a:t> </a:t>
              </a:r>
              <a:r>
                <a:rPr lang="fr-FR" sz="1050" dirty="0" smtClean="0"/>
                <a:t>en 2019 avec la structure par âge de 2040, soit </a:t>
              </a:r>
              <a:r>
                <a:rPr lang="fr-FR" sz="1050" dirty="0">
                  <a:solidFill>
                    <a:srgbClr val="FF0000"/>
                  </a:solidFill>
                </a:rPr>
                <a:t>427 milliards d’euros. </a:t>
              </a:r>
            </a:p>
          </p:txBody>
        </p:sp>
        <p:pic>
          <p:nvPicPr>
            <p:cNvPr id="26" name="Image 25"/>
            <p:cNvPicPr>
              <a:picLocks noChangeAspect="1"/>
            </p:cNvPicPr>
            <p:nvPr/>
          </p:nvPicPr>
          <p:blipFill rotWithShape="1">
            <a:blip r:embed="rId3"/>
            <a:srcRect l="5482" t="16903" r="1067" b="-4330"/>
            <a:stretch/>
          </p:blipFill>
          <p:spPr>
            <a:xfrm>
              <a:off x="3690085" y="1141210"/>
              <a:ext cx="3467101" cy="1923395"/>
            </a:xfrm>
            <a:prstGeom prst="rect">
              <a:avLst/>
            </a:prstGeom>
          </p:spPr>
        </p:pic>
        <p:pic>
          <p:nvPicPr>
            <p:cNvPr id="27" name="Image 26"/>
            <p:cNvPicPr>
              <a:picLocks noChangeAspect="1"/>
            </p:cNvPicPr>
            <p:nvPr/>
          </p:nvPicPr>
          <p:blipFill rotWithShape="1">
            <a:blip r:embed="rId4"/>
            <a:srcRect t="5252"/>
            <a:stretch/>
          </p:blipFill>
          <p:spPr>
            <a:xfrm>
              <a:off x="8429592" y="1026309"/>
              <a:ext cx="2825921" cy="1653101"/>
            </a:xfrm>
            <a:prstGeom prst="rect">
              <a:avLst/>
            </a:prstGeom>
          </p:spPr>
        </p:pic>
      </p:grpSp>
      <p:sp>
        <p:nvSpPr>
          <p:cNvPr id="13" name="ZoneTexte 12">
            <a:extLst>
              <a:ext uri="{FF2B5EF4-FFF2-40B4-BE49-F238E27FC236}">
                <a16:creationId xmlns:a16="http://schemas.microsoft.com/office/drawing/2014/main" id="{B4F6C197-4E20-194E-B703-9DC0DC3F5A7C}"/>
              </a:ext>
            </a:extLst>
          </p:cNvPr>
          <p:cNvSpPr txBox="1"/>
          <p:nvPr/>
        </p:nvSpPr>
        <p:spPr>
          <a:xfrm>
            <a:off x="1187624" y="339502"/>
            <a:ext cx="6984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Illustration de la méthode (2)</a:t>
            </a:r>
          </a:p>
        </p:txBody>
      </p:sp>
    </p:spTree>
    <p:extLst>
      <p:ext uri="{BB962C8B-B14F-4D97-AF65-F5344CB8AC3E}">
        <p14:creationId xmlns:p14="http://schemas.microsoft.com/office/powerpoint/2010/main" val="3436626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962EF00-70E2-DE4F-97F3-40D4EFA3C2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fr-FR" noProof="0" smtClean="0"/>
              <a:pPr/>
              <a:t>8</a:t>
            </a:fld>
            <a:endParaRPr lang="fr-FR" noProof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6107DD8-08C6-164A-837A-3288921A8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931" y="339502"/>
            <a:ext cx="6722070" cy="409990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14677CA-8054-8E48-8D18-0AA9C552726F}"/>
              </a:ext>
            </a:extLst>
          </p:cNvPr>
          <p:cNvSpPr txBox="1"/>
          <p:nvPr/>
        </p:nvSpPr>
        <p:spPr>
          <a:xfrm>
            <a:off x="6444208" y="3723878"/>
            <a:ext cx="21602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Sources : Insee et Comptes de transferts nationaux. </a:t>
            </a:r>
          </a:p>
          <a:p>
            <a:r>
              <a:rPr lang="fr-FR" sz="1100" dirty="0"/>
              <a:t>Calculs France Stratégie</a:t>
            </a:r>
          </a:p>
        </p:txBody>
      </p:sp>
    </p:spTree>
    <p:extLst>
      <p:ext uri="{BB962C8B-B14F-4D97-AF65-F5344CB8AC3E}">
        <p14:creationId xmlns:p14="http://schemas.microsoft.com/office/powerpoint/2010/main" val="1934238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962EF00-70E2-DE4F-97F3-40D4EFA3C2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fr-FR" noProof="0" smtClean="0"/>
              <a:pPr/>
              <a:t>9</a:t>
            </a:fld>
            <a:endParaRPr lang="fr-FR" noProof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CF48207-3144-034C-BBEE-53D47C1C9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339502"/>
            <a:ext cx="6489700" cy="40259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1E71739-C0DC-7E43-B3A7-1C6449F2667B}"/>
              </a:ext>
            </a:extLst>
          </p:cNvPr>
          <p:cNvSpPr txBox="1"/>
          <p:nvPr/>
        </p:nvSpPr>
        <p:spPr>
          <a:xfrm>
            <a:off x="6516216" y="3921520"/>
            <a:ext cx="21602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Sources : Insee et Comptes de transferts nationaux. </a:t>
            </a:r>
          </a:p>
          <a:p>
            <a:r>
              <a:rPr lang="fr-FR" sz="1100" dirty="0"/>
              <a:t>Calculs France Stratégie</a:t>
            </a:r>
          </a:p>
        </p:txBody>
      </p:sp>
    </p:spTree>
    <p:extLst>
      <p:ext uri="{BB962C8B-B14F-4D97-AF65-F5344CB8AC3E}">
        <p14:creationId xmlns:p14="http://schemas.microsoft.com/office/powerpoint/2010/main" val="3305468269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169_FS_121214">
  <a:themeElements>
    <a:clrScheme name="France_Strategie">
      <a:dk1>
        <a:sysClr val="windowText" lastClr="000000"/>
      </a:dk1>
      <a:lt1>
        <a:sysClr val="window" lastClr="FFFFFF"/>
      </a:lt1>
      <a:dk2>
        <a:srgbClr val="0086CD"/>
      </a:dk2>
      <a:lt2>
        <a:srgbClr val="575756"/>
      </a:lt2>
      <a:accent1>
        <a:srgbClr val="E30613"/>
      </a:accent1>
      <a:accent2>
        <a:srgbClr val="F39200"/>
      </a:accent2>
      <a:accent3>
        <a:srgbClr val="B96FAB"/>
      </a:accent3>
      <a:accent4>
        <a:srgbClr val="68B43A"/>
      </a:accent4>
      <a:accent5>
        <a:srgbClr val="CFD713"/>
      </a:accent5>
      <a:accent6>
        <a:srgbClr val="CBBBA0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TEMPLATE169_FS_121214</Template>
  <TotalTime>3700</TotalTime>
  <Words>708</Words>
  <Application>Microsoft Office PowerPoint</Application>
  <PresentationFormat>Affichage à l'écran (16:9)</PresentationFormat>
  <Paragraphs>82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TEMPLATE169_FS_121214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France Stratégie</Manager>
  <Company>SPM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Méthodologie</dc:title>
  <dc:subject>France Stratégie</dc:subject>
  <dc:creator>AUBRESPIN Joris</dc:creator>
  <cp:lastModifiedBy>NEGRO Clementine</cp:lastModifiedBy>
  <cp:revision>297</cp:revision>
  <dcterms:created xsi:type="dcterms:W3CDTF">2014-12-16T16:16:56Z</dcterms:created>
  <dcterms:modified xsi:type="dcterms:W3CDTF">2022-10-13T08:52:39Z</dcterms:modified>
</cp:coreProperties>
</file>